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43"/>
  </p:notesMasterIdLst>
  <p:sldIdLst>
    <p:sldId id="256" r:id="rId2"/>
    <p:sldId id="257" r:id="rId3"/>
    <p:sldId id="659" r:id="rId4"/>
    <p:sldId id="260" r:id="rId5"/>
    <p:sldId id="678" r:id="rId6"/>
    <p:sldId id="318" r:id="rId7"/>
    <p:sldId id="643" r:id="rId8"/>
    <p:sldId id="660" r:id="rId9"/>
    <p:sldId id="706" r:id="rId10"/>
    <p:sldId id="680" r:id="rId11"/>
    <p:sldId id="661" r:id="rId12"/>
    <p:sldId id="662" r:id="rId13"/>
    <p:sldId id="681" r:id="rId14"/>
    <p:sldId id="682" r:id="rId15"/>
    <p:sldId id="683" r:id="rId16"/>
    <p:sldId id="684" r:id="rId17"/>
    <p:sldId id="664" r:id="rId18"/>
    <p:sldId id="571" r:id="rId19"/>
    <p:sldId id="685" r:id="rId20"/>
    <p:sldId id="686" r:id="rId21"/>
    <p:sldId id="666" r:id="rId22"/>
    <p:sldId id="687" r:id="rId23"/>
    <p:sldId id="708" r:id="rId24"/>
    <p:sldId id="688" r:id="rId25"/>
    <p:sldId id="689" r:id="rId26"/>
    <p:sldId id="690" r:id="rId27"/>
    <p:sldId id="691" r:id="rId28"/>
    <p:sldId id="693" r:id="rId29"/>
    <p:sldId id="694" r:id="rId30"/>
    <p:sldId id="696" r:id="rId31"/>
    <p:sldId id="709" r:id="rId32"/>
    <p:sldId id="710" r:id="rId33"/>
    <p:sldId id="698" r:id="rId34"/>
    <p:sldId id="699" r:id="rId35"/>
    <p:sldId id="707" r:id="rId36"/>
    <p:sldId id="700" r:id="rId37"/>
    <p:sldId id="701" r:id="rId38"/>
    <p:sldId id="703" r:id="rId39"/>
    <p:sldId id="704" r:id="rId40"/>
    <p:sldId id="621" r:id="rId41"/>
    <p:sldId id="442" r:id="rId4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chitra Krishna" initials="SK" lastIdx="14" clrIdx="0">
    <p:extLst>
      <p:ext uri="{19B8F6BF-5375-455C-9EA6-DF929625EA0E}">
        <p15:presenceInfo xmlns:p15="http://schemas.microsoft.com/office/powerpoint/2012/main" userId="S-1-5-21-3361151005-2080053223-3394076701-164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85" autoAdjust="0"/>
    <p:restoredTop sz="94660" autoAdjust="0"/>
  </p:normalViewPr>
  <p:slideViewPr>
    <p:cSldViewPr>
      <p:cViewPr varScale="1">
        <p:scale>
          <a:sx n="67" d="100"/>
          <a:sy n="67" d="100"/>
        </p:scale>
        <p:origin x="149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8900CCD-8A10-4D49-BB79-792FE2AD7547}" type="datetimeFigureOut">
              <a:rPr lang="en-US"/>
              <a:pPr>
                <a:defRPr/>
              </a:pPr>
              <a:t>12/10/2015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1D8EF7D4-693D-4308-8526-5D7856EBEEC3}" type="slidenum">
              <a:rPr lang="en-US"/>
              <a:pPr>
                <a:defRPr/>
              </a:pPr>
              <a:t>‹#›</a:t>
            </a:fld>
            <a:endParaRPr lang="en-US" dirty="0"/>
          </a:p>
        </p:txBody>
      </p:sp>
    </p:spTree>
    <p:extLst>
      <p:ext uri="{BB962C8B-B14F-4D97-AF65-F5344CB8AC3E}">
        <p14:creationId xmlns:p14="http://schemas.microsoft.com/office/powerpoint/2010/main" val="42580817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a:t>
            </a:fld>
            <a:endParaRPr lang="en-US" dirty="0"/>
          </a:p>
        </p:txBody>
      </p:sp>
    </p:spTree>
    <p:extLst>
      <p:ext uri="{BB962C8B-B14F-4D97-AF65-F5344CB8AC3E}">
        <p14:creationId xmlns:p14="http://schemas.microsoft.com/office/powerpoint/2010/main" val="1035541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10</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11</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12</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13</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14</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15</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18</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19</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a:t>
            </a:fld>
            <a:endParaRPr lang="en-US" dirty="0"/>
          </a:p>
        </p:txBody>
      </p:sp>
    </p:spTree>
    <p:extLst>
      <p:ext uri="{BB962C8B-B14F-4D97-AF65-F5344CB8AC3E}">
        <p14:creationId xmlns:p14="http://schemas.microsoft.com/office/powerpoint/2010/main" val="3034390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20</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21</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22</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23</a:t>
            </a:fld>
            <a:endParaRPr lang="en-US" dirty="0"/>
          </a:p>
        </p:txBody>
      </p:sp>
    </p:spTree>
    <p:extLst>
      <p:ext uri="{BB962C8B-B14F-4D97-AF65-F5344CB8AC3E}">
        <p14:creationId xmlns:p14="http://schemas.microsoft.com/office/powerpoint/2010/main" val="1797129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24</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25</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28</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29</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a:t>
            </a:fld>
            <a:endParaRPr lang="en-US" dirty="0"/>
          </a:p>
        </p:txBody>
      </p:sp>
    </p:spTree>
    <p:extLst>
      <p:ext uri="{BB962C8B-B14F-4D97-AF65-F5344CB8AC3E}">
        <p14:creationId xmlns:p14="http://schemas.microsoft.com/office/powerpoint/2010/main" val="3034390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30</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31</a:t>
            </a:fld>
            <a:endParaRPr lang="en-US" dirty="0"/>
          </a:p>
        </p:txBody>
      </p:sp>
    </p:spTree>
    <p:extLst>
      <p:ext uri="{BB962C8B-B14F-4D97-AF65-F5344CB8AC3E}">
        <p14:creationId xmlns:p14="http://schemas.microsoft.com/office/powerpoint/2010/main" val="1620959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32</a:t>
            </a:fld>
            <a:endParaRPr lang="en-US" dirty="0"/>
          </a:p>
        </p:txBody>
      </p:sp>
    </p:spTree>
    <p:extLst>
      <p:ext uri="{BB962C8B-B14F-4D97-AF65-F5344CB8AC3E}">
        <p14:creationId xmlns:p14="http://schemas.microsoft.com/office/powerpoint/2010/main" val="3597894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33</a:t>
            </a:fld>
            <a:endParaRPr lang="en-US" dirty="0"/>
          </a:p>
        </p:txBody>
      </p:sp>
    </p:spTree>
    <p:extLst>
      <p:ext uri="{BB962C8B-B14F-4D97-AF65-F5344CB8AC3E}">
        <p14:creationId xmlns:p14="http://schemas.microsoft.com/office/powerpoint/2010/main" val="2631803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34</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38</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39</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40</a:t>
            </a:fld>
            <a:endParaRPr lang="en-US" dirty="0"/>
          </a:p>
        </p:txBody>
      </p:sp>
    </p:spTree>
    <p:extLst>
      <p:ext uri="{BB962C8B-B14F-4D97-AF65-F5344CB8AC3E}">
        <p14:creationId xmlns:p14="http://schemas.microsoft.com/office/powerpoint/2010/main" val="2631803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41</a:t>
            </a:fld>
            <a:endParaRPr lang="en-US" dirty="0"/>
          </a:p>
        </p:txBody>
      </p:sp>
    </p:spTree>
    <p:extLst>
      <p:ext uri="{BB962C8B-B14F-4D97-AF65-F5344CB8AC3E}">
        <p14:creationId xmlns:p14="http://schemas.microsoft.com/office/powerpoint/2010/main" val="36386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8</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9</a:t>
            </a:fld>
            <a:endParaRPr lang="en-US" dirty="0"/>
          </a:p>
        </p:txBody>
      </p:sp>
    </p:spTree>
    <p:extLst>
      <p:ext uri="{BB962C8B-B14F-4D97-AF65-F5344CB8AC3E}">
        <p14:creationId xmlns:p14="http://schemas.microsoft.com/office/powerpoint/2010/main" val="2811086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pPr>
              <a:defRPr/>
            </a:pPr>
            <a:fld id="{29C7DC90-A538-4D3C-9401-92C2D8DD97AE}" type="datetime1">
              <a:rPr lang="en-US" smtClean="0"/>
              <a:pPr>
                <a:defRPr/>
              </a:pPr>
              <a:t>12/10/2015</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pPr>
              <a:defRPr/>
            </a:pPr>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a:defRPr/>
            </a:pPr>
            <a:fld id="{779199C9-98F9-422D-8DB5-945D31ACEA8F}" type="slidenum">
              <a:rPr lang="en-US" smtClean="0"/>
              <a:pPr>
                <a:defRPr/>
              </a:pPr>
              <a:t>‹#›</a:t>
            </a:fld>
            <a:endParaRPr lang="en-US" dirty="0"/>
          </a:p>
        </p:txBody>
      </p:sp>
      <p:pic>
        <p:nvPicPr>
          <p:cNvPr id="13" name="Picture 5" descr="Cengage.gif"/>
          <p:cNvPicPr>
            <a:picLocks noChangeAspect="1"/>
          </p:cNvPicPr>
          <p:nvPr userDrawn="1"/>
        </p:nvPicPr>
        <p:blipFill>
          <a:blip r:embed="rId3" cstate="print"/>
          <a:srcRect/>
          <a:stretch>
            <a:fillRect/>
          </a:stretch>
        </p:blipFill>
        <p:spPr bwMode="auto">
          <a:xfrm>
            <a:off x="0" y="0"/>
            <a:ext cx="1597025" cy="942975"/>
          </a:xfrm>
          <a:prstGeom prst="rect">
            <a:avLst/>
          </a:prstGeom>
          <a:noFill/>
          <a:ln w="9525">
            <a:noFill/>
            <a:miter lim="800000"/>
            <a:headEnd/>
            <a:tailEnd/>
          </a:ln>
        </p:spPr>
      </p:pic>
      <p:pic>
        <p:nvPicPr>
          <p:cNvPr id="14" name="Picture 2" descr="C:\renger\SADProject\SAD_New\new\SAD 9e_Home Page_Template_files\slide0001_image006.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858000" y="3962400"/>
            <a:ext cx="2286000" cy="2895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fld id="{7BE16E6E-BC5F-40BA-8EF2-F72E2EF6898B}" type="datetime1">
              <a:rPr lang="en-US" smtClean="0"/>
              <a:pPr>
                <a:defRPr/>
              </a:pPr>
              <a:t>12/10/2015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3FF7A705-15A9-4FB3-BB83-4414C5BD27ED}"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fld id="{9296201B-5135-4C7A-B164-D207B1FBBDD2}" type="datetime1">
              <a:rPr lang="en-US" smtClean="0"/>
              <a:pPr>
                <a:defRPr/>
              </a:pPr>
              <a:t>12/10/2015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81824122-7DA4-439C-8E1C-2685A4CDC00B}"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fld id="{66499632-BA1C-411F-BC01-932C63E5E55C}" type="datetime1">
              <a:rPr lang="en-US" smtClean="0"/>
              <a:pPr>
                <a:defRPr/>
              </a:pPr>
              <a:t>12/10/2015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EB9CF567-92F2-4868-AE5F-6064AF3DA266}" type="slidenum">
              <a:rPr lang="en-US" smtClean="0"/>
              <a:pPr>
                <a:defRPr/>
              </a:pPr>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extLst/>
          </a:lstStyle>
          <a:p>
            <a:pPr>
              <a:defRPr/>
            </a:pPr>
            <a:fld id="{B5295DC0-BDF4-4946-95FC-61C4F2C15E4D}" type="datetime1">
              <a:rPr lang="en-US" smtClean="0"/>
              <a:pPr>
                <a:defRPr/>
              </a:pPr>
              <a:t>12/10/2015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4D2CAABE-7C30-4EA4-B5F3-01358C5E740E}" type="slidenum">
              <a:rPr lang="en-US" smtClean="0"/>
              <a:pPr>
                <a:defRPr/>
              </a:pPr>
              <a:t>‹#›</a:t>
            </a:fld>
            <a:endParaRPr lang="en-US" dirty="0"/>
          </a:p>
        </p:txBody>
      </p:sp>
      <p:sp>
        <p:nvSpPr>
          <p:cNvPr id="9" name="Chevron 8"/>
          <p:cNvSpPr/>
          <p:nvPr userDrawn="1"/>
        </p:nvSpPr>
        <p:spPr>
          <a:xfrm>
            <a:off x="27222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10" name="Chevron 9"/>
          <p:cNvSpPr/>
          <p:nvPr userDrawn="1"/>
        </p:nvSpPr>
        <p:spPr>
          <a:xfrm>
            <a:off x="2517576"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11"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dirty="0" smtClean="0"/>
              <a:t>Click to edit Master text styles</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fld id="{E5F46BC3-41DA-4098-8CA3-5AE4500AA7C8}" type="datetime1">
              <a:rPr lang="en-US" smtClean="0"/>
              <a:pPr>
                <a:defRPr/>
              </a:pPr>
              <a:t>12/10/2015</a:t>
            </a:fld>
            <a:endParaRPr lang="en-US" dirty="0"/>
          </a:p>
        </p:txBody>
      </p:sp>
      <p:sp>
        <p:nvSpPr>
          <p:cNvPr id="6" name="Footer Placeholder 5"/>
          <p:cNvSpPr>
            <a:spLocks noGrp="1"/>
          </p:cNvSpPr>
          <p:nvPr>
            <p:ph type="ftr" sz="quarter" idx="11"/>
          </p:nvPr>
        </p:nvSpPr>
        <p:spPr/>
        <p:txBody>
          <a:bodyPr/>
          <a:lstStyle>
            <a:extLst/>
          </a:lstStyle>
          <a:p>
            <a:pPr>
              <a:defRPr/>
            </a:pPr>
            <a:endParaRPr lang="en-US" dirty="0"/>
          </a:p>
        </p:txBody>
      </p:sp>
      <p:sp>
        <p:nvSpPr>
          <p:cNvPr id="7" name="Slide Number Placeholder 6"/>
          <p:cNvSpPr>
            <a:spLocks noGrp="1"/>
          </p:cNvSpPr>
          <p:nvPr>
            <p:ph type="sldNum" sz="quarter" idx="12"/>
          </p:nvPr>
        </p:nvSpPr>
        <p:spPr/>
        <p:txBody>
          <a:bodyPr/>
          <a:lstStyle>
            <a:extLst/>
          </a:lstStyle>
          <a:p>
            <a:pPr>
              <a:defRPr/>
            </a:pPr>
            <a:fld id="{045C1710-DF5A-49B1-AD3F-FCC479A1A2A8}" type="slidenum">
              <a:rPr lang="en-US" smtClean="0"/>
              <a:pPr>
                <a:defRPr/>
              </a:pPr>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a:defRPr/>
            </a:pPr>
            <a:fld id="{5733D5C7-06BD-4A57-9316-AFFC05FB9A2D}" type="datetime1">
              <a:rPr lang="en-US" smtClean="0"/>
              <a:pPr>
                <a:defRPr/>
              </a:pPr>
              <a:t>12/10/2015</a:t>
            </a:fld>
            <a:endParaRPr lang="en-US" dirty="0"/>
          </a:p>
        </p:txBody>
      </p:sp>
      <p:sp>
        <p:nvSpPr>
          <p:cNvPr id="8" name="Footer Placeholder 7"/>
          <p:cNvSpPr>
            <a:spLocks noGrp="1"/>
          </p:cNvSpPr>
          <p:nvPr>
            <p:ph type="ftr" sz="quarter" idx="11"/>
          </p:nvPr>
        </p:nvSpPr>
        <p:spPr/>
        <p:txBody>
          <a:bodyPr/>
          <a:lstStyle>
            <a:extLst/>
          </a:lstStyle>
          <a:p>
            <a:pPr>
              <a:defRPr/>
            </a:pPr>
            <a:endParaRPr lang="en-US" dirty="0"/>
          </a:p>
        </p:txBody>
      </p:sp>
      <p:sp>
        <p:nvSpPr>
          <p:cNvPr id="9" name="Slide Number Placeholder 8"/>
          <p:cNvSpPr>
            <a:spLocks noGrp="1"/>
          </p:cNvSpPr>
          <p:nvPr>
            <p:ph type="sldNum" sz="quarter" idx="12"/>
          </p:nvPr>
        </p:nvSpPr>
        <p:spPr/>
        <p:txBody>
          <a:bodyPr/>
          <a:lstStyle>
            <a:extLst/>
          </a:lstStyle>
          <a:p>
            <a:pPr>
              <a:defRPr/>
            </a:pPr>
            <a:fld id="{986D10E8-0367-4E5D-9E4A-DD9E1662923B}" type="slidenum">
              <a:rPr lang="en-US" smtClean="0"/>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pPr>
              <a:defRPr/>
            </a:pPr>
            <a:fld id="{05B6098F-756C-4371-8629-D7887CAE58D3}" type="datetime1">
              <a:rPr lang="en-US" smtClean="0"/>
              <a:pPr>
                <a:defRPr/>
              </a:pPr>
              <a:t>12/10/2015</a:t>
            </a:fld>
            <a:endParaRPr lang="en-US" dirty="0"/>
          </a:p>
        </p:txBody>
      </p:sp>
      <p:sp>
        <p:nvSpPr>
          <p:cNvPr id="4" name="Footer Placeholder 3"/>
          <p:cNvSpPr>
            <a:spLocks noGrp="1"/>
          </p:cNvSpPr>
          <p:nvPr>
            <p:ph type="ftr" sz="quarter" idx="11"/>
          </p:nvPr>
        </p:nvSpPr>
        <p:spPr/>
        <p:txBody>
          <a:bodyPr/>
          <a:lstStyle>
            <a:extLst/>
          </a:lstStyle>
          <a:p>
            <a:pPr>
              <a:defRPr/>
            </a:pPr>
            <a:endParaRPr lang="en-US" dirty="0"/>
          </a:p>
        </p:txBody>
      </p:sp>
      <p:sp>
        <p:nvSpPr>
          <p:cNvPr id="5" name="Slide Number Placeholder 4"/>
          <p:cNvSpPr>
            <a:spLocks noGrp="1"/>
          </p:cNvSpPr>
          <p:nvPr>
            <p:ph type="sldNum" sz="quarter" idx="12"/>
          </p:nvPr>
        </p:nvSpPr>
        <p:spPr/>
        <p:txBody>
          <a:bodyPr/>
          <a:lstStyle>
            <a:extLst/>
          </a:lstStyle>
          <a:p>
            <a:pPr>
              <a:defRPr/>
            </a:pPr>
            <a:fld id="{74182478-D854-4386-B19D-338899BFC4A3}" type="slidenum">
              <a:rPr lang="en-US" smtClean="0"/>
              <a:pPr>
                <a:defRPr/>
              </a:pPr>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pPr>
              <a:defRPr/>
            </a:pPr>
            <a:fld id="{DBF1234E-A55B-461F-95E4-6E9D08D8F588}" type="datetime1">
              <a:rPr lang="en-US" smtClean="0"/>
              <a:pPr>
                <a:defRPr/>
              </a:pPr>
              <a:t>12/10/2015</a:t>
            </a:fld>
            <a:endParaRPr lang="en-US" dirty="0"/>
          </a:p>
        </p:txBody>
      </p:sp>
      <p:sp>
        <p:nvSpPr>
          <p:cNvPr id="3" name="Footer Placeholder 2"/>
          <p:cNvSpPr>
            <a:spLocks noGrp="1"/>
          </p:cNvSpPr>
          <p:nvPr>
            <p:ph type="ftr" sz="quarter" idx="11"/>
          </p:nvPr>
        </p:nvSpPr>
        <p:spPr/>
        <p:txBody>
          <a:bodyPr/>
          <a:lstStyle>
            <a:extLst/>
          </a:lstStyle>
          <a:p>
            <a:pPr>
              <a:defRPr/>
            </a:pPr>
            <a:endParaRPr lang="en-US" dirty="0"/>
          </a:p>
        </p:txBody>
      </p:sp>
      <p:sp>
        <p:nvSpPr>
          <p:cNvPr id="4" name="Slide Number Placeholder 3"/>
          <p:cNvSpPr>
            <a:spLocks noGrp="1"/>
          </p:cNvSpPr>
          <p:nvPr>
            <p:ph type="sldNum" sz="quarter" idx="12"/>
          </p:nvPr>
        </p:nvSpPr>
        <p:spPr/>
        <p:txBody>
          <a:bodyPr/>
          <a:lstStyle>
            <a:extLst/>
          </a:lstStyle>
          <a:p>
            <a:pPr>
              <a:defRPr/>
            </a:pPr>
            <a:fld id="{D3A6B547-B69A-4B3E-824B-F8B9F77F30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pPr>
              <a:defRPr/>
            </a:pPr>
            <a:fld id="{57B0C22D-B331-43E5-B1B9-EFA38C5EA6F6}" type="datetime1">
              <a:rPr lang="en-US" smtClean="0"/>
              <a:pPr>
                <a:defRPr/>
              </a:pPr>
              <a:t>12/10/2015</a:t>
            </a:fld>
            <a:endParaRPr lang="en-US" dirty="0"/>
          </a:p>
        </p:txBody>
      </p:sp>
      <p:sp>
        <p:nvSpPr>
          <p:cNvPr id="6" name="Footer Placeholder 5"/>
          <p:cNvSpPr>
            <a:spLocks noGrp="1"/>
          </p:cNvSpPr>
          <p:nvPr>
            <p:ph type="ftr" sz="quarter" idx="11"/>
          </p:nvPr>
        </p:nvSpPr>
        <p:spPr/>
        <p:txBody>
          <a:bodyPr/>
          <a:lstStyle>
            <a:extLst/>
          </a:lstStyle>
          <a:p>
            <a:pPr>
              <a:defRPr/>
            </a:pPr>
            <a:endParaRPr lang="en-US" dirty="0"/>
          </a:p>
        </p:txBody>
      </p:sp>
      <p:sp>
        <p:nvSpPr>
          <p:cNvPr id="7" name="Slide Number Placeholder 6"/>
          <p:cNvSpPr>
            <a:spLocks noGrp="1"/>
          </p:cNvSpPr>
          <p:nvPr>
            <p:ph type="sldNum" sz="quarter" idx="12"/>
          </p:nvPr>
        </p:nvSpPr>
        <p:spPr/>
        <p:txBody>
          <a:bodyPr/>
          <a:lstStyle>
            <a:extLst/>
          </a:lstStyle>
          <a:p>
            <a:pPr>
              <a:defRPr/>
            </a:pPr>
            <a:fld id="{85D84466-CB37-49EF-9CF4-ADD313A8598B}" type="slidenum">
              <a:rPr lang="en-US" smtClean="0"/>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pPr>
              <a:defRPr/>
            </a:pPr>
            <a:fld id="{5EFE5778-8BFC-4536-9703-0D28E9F70237}" type="datetime1">
              <a:rPr lang="en-US" smtClean="0"/>
              <a:pPr>
                <a:defRPr/>
              </a:pPr>
              <a:t>12/10/2015</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pPr>
              <a:defRPr/>
            </a:pPr>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a:defRPr/>
            </a:pPr>
            <a:fld id="{420B8259-93AD-49B5-837E-5FA1F175561B}" type="slidenum">
              <a:rPr lang="en-US" smtClean="0"/>
              <a:pPr>
                <a:defRPr/>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pPr>
              <a:defRPr/>
            </a:pPr>
            <a:fld id="{B41E24F9-DA40-43C1-89CE-AAA16B93C677}" type="datetime1">
              <a:rPr lang="en-US" smtClean="0"/>
              <a:pPr>
                <a:defRPr/>
              </a:pPr>
              <a:t>12/10/2015</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pPr>
              <a:defRPr/>
            </a:pPr>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pPr>
              <a:defRPr/>
            </a:pPr>
            <a:fld id="{DA966EB8-3645-45BA-B837-242CADC3AE92}" type="slidenum">
              <a:rPr lang="en-US" smtClean="0"/>
              <a:pPr>
                <a:defRPr/>
              </a:pPr>
              <a:t>‹#›</a:t>
            </a:fld>
            <a:endParaRPr lang="en-US" dirty="0"/>
          </a:p>
        </p:txBody>
      </p:sp>
      <p:sp>
        <p:nvSpPr>
          <p:cNvPr id="11" name="Footer Placeholder 1"/>
          <p:cNvSpPr txBox="1">
            <a:spLocks/>
          </p:cNvSpPr>
          <p:nvPr userDrawn="1"/>
        </p:nvSpPr>
        <p:spPr>
          <a:xfrm>
            <a:off x="388803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normAutofit/>
          </a:bodyPr>
          <a:lstStyle/>
          <a:p>
            <a:pPr eaLnBrk="1" hangingPunct="1"/>
            <a:r>
              <a:rPr lang="en-US" dirty="0" smtClean="0"/>
              <a:t>Systems Analysis and Design 11</a:t>
            </a:r>
            <a:r>
              <a:rPr lang="en-US" baseline="30000" dirty="0" smtClean="0"/>
              <a:t>th</a:t>
            </a:r>
            <a:r>
              <a:rPr lang="en-US" dirty="0" smtClean="0"/>
              <a:t> Edition</a:t>
            </a:r>
          </a:p>
        </p:txBody>
      </p:sp>
      <p:sp>
        <p:nvSpPr>
          <p:cNvPr id="15362" name="Subtitle 2"/>
          <p:cNvSpPr>
            <a:spLocks noGrp="1"/>
          </p:cNvSpPr>
          <p:nvPr>
            <p:ph type="body" idx="4294967295"/>
          </p:nvPr>
        </p:nvSpPr>
        <p:spPr>
          <a:xfrm>
            <a:off x="2895600" y="2895600"/>
            <a:ext cx="6278880" cy="1491000"/>
          </a:xfrm>
        </p:spPr>
        <p:txBody>
          <a:bodyPr/>
          <a:lstStyle/>
          <a:p>
            <a:pPr marL="109728" indent="0" eaLnBrk="1" hangingPunct="1">
              <a:buNone/>
            </a:pPr>
            <a:r>
              <a:rPr lang="en-US" sz="2300" dirty="0" smtClean="0"/>
              <a:t>Toolkit D – The Systems Analyst’s Toolkit Internet Resource Tools</a:t>
            </a:r>
            <a:endParaRPr lang="en-US" sz="2300" dirty="0" smtClean="0">
              <a:solidFill>
                <a:schemeClr val="tx1"/>
              </a:solidFill>
            </a:endParaRPr>
          </a:p>
          <a:p>
            <a:pPr eaLnBrk="1" hangingPunct="1"/>
            <a:endParaRPr lang="en-US" dirty="0" smtClean="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10</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Search Engines</a:t>
            </a:r>
          </a:p>
        </p:txBody>
      </p:sp>
      <p:sp>
        <p:nvSpPr>
          <p:cNvPr id="19458" name="Text Placeholder 2"/>
          <p:cNvSpPr>
            <a:spLocks noGrp="1"/>
          </p:cNvSpPr>
          <p:nvPr>
            <p:ph idx="4294967295"/>
          </p:nvPr>
        </p:nvSpPr>
        <p:spPr>
          <a:xfrm>
            <a:off x="415636" y="1481138"/>
            <a:ext cx="8271164" cy="4767262"/>
          </a:xfrm>
        </p:spPr>
        <p:txBody>
          <a:bodyPr>
            <a:normAutofit/>
          </a:bodyPr>
          <a:lstStyle/>
          <a:p>
            <a:r>
              <a:rPr lang="en-US" dirty="0" smtClean="0"/>
              <a:t>Often the best starting point for gathering information</a:t>
            </a:r>
          </a:p>
          <a:p>
            <a:r>
              <a:rPr lang="en-US" dirty="0" smtClean="0"/>
              <a:t>A </a:t>
            </a:r>
            <a:r>
              <a:rPr lang="en-US" dirty="0"/>
              <a:t>well-planned search </a:t>
            </a:r>
            <a:r>
              <a:rPr lang="en-US" dirty="0" smtClean="0"/>
              <a:t>narrows </a:t>
            </a:r>
            <a:r>
              <a:rPr lang="en-US" dirty="0"/>
              <a:t>the range of content to a manageable level </a:t>
            </a:r>
            <a:endParaRPr lang="en-US" dirty="0" smtClean="0"/>
          </a:p>
          <a:p>
            <a:pPr lvl="1"/>
            <a:r>
              <a:rPr lang="en-US" dirty="0" smtClean="0"/>
              <a:t>Individuals can explore available choices </a:t>
            </a:r>
            <a:r>
              <a:rPr lang="en-US" dirty="0"/>
              <a:t>or execute a </a:t>
            </a:r>
            <a:r>
              <a:rPr lang="en-US" dirty="0" smtClean="0"/>
              <a:t>sub search </a:t>
            </a:r>
            <a:r>
              <a:rPr lang="en-US" dirty="0"/>
              <a:t>within the focused results</a:t>
            </a:r>
          </a:p>
          <a:p>
            <a:r>
              <a:rPr lang="en-US" dirty="0" smtClean="0"/>
              <a:t>It </a:t>
            </a:r>
            <a:r>
              <a:rPr lang="en-US" dirty="0"/>
              <a:t>is important to understand the intended use and limitations of a search engine before applying it to a task</a:t>
            </a:r>
          </a:p>
        </p:txBody>
      </p:sp>
    </p:spTree>
    <p:extLst>
      <p:ext uri="{BB962C8B-B14F-4D97-AF65-F5344CB8AC3E}">
        <p14:creationId xmlns:p14="http://schemas.microsoft.com/office/powerpoint/2010/main" val="20417863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idx="1"/>
          </p:nvPr>
        </p:nvSpPr>
        <p:spPr>
          <a:xfrm>
            <a:off x="457199" y="1481328"/>
            <a:ext cx="4307469" cy="4525963"/>
          </a:xfrm>
        </p:spPr>
        <p:txBody>
          <a:bodyPr>
            <a:normAutofit/>
          </a:bodyPr>
          <a:lstStyle/>
          <a:p>
            <a:r>
              <a:rPr lang="en-US" b="1" dirty="0" smtClean="0"/>
              <a:t>Search Engine </a:t>
            </a:r>
            <a:br>
              <a:rPr lang="en-US" b="1" dirty="0" smtClean="0"/>
            </a:br>
            <a:r>
              <a:rPr lang="en-US" b="1" dirty="0" smtClean="0"/>
              <a:t>Concepts</a:t>
            </a:r>
          </a:p>
          <a:p>
            <a:pPr lvl="1"/>
            <a:r>
              <a:rPr lang="en-US" dirty="0" smtClean="0"/>
              <a:t>Search engines </a:t>
            </a:r>
            <a:br>
              <a:rPr lang="en-US" dirty="0" smtClean="0"/>
            </a:br>
            <a:r>
              <a:rPr lang="en-US" dirty="0" smtClean="0"/>
              <a:t>use a spider or crawler </a:t>
            </a:r>
            <a:endParaRPr lang="en-US" dirty="0"/>
          </a:p>
          <a:p>
            <a:pPr lvl="2"/>
            <a:r>
              <a:rPr lang="en-US" b="1" dirty="0" smtClean="0"/>
              <a:t>Spider (crawler)</a:t>
            </a:r>
            <a:r>
              <a:rPr lang="en-US" dirty="0" smtClean="0"/>
              <a:t>:</a:t>
            </a:r>
            <a:r>
              <a:rPr lang="en-US" b="1" dirty="0" smtClean="0"/>
              <a:t> </a:t>
            </a:r>
            <a:r>
              <a:rPr lang="en-US" dirty="0" smtClean="0"/>
              <a:t>Software program that travels from site to site </a:t>
            </a:r>
            <a:r>
              <a:rPr lang="en-US" b="1" dirty="0" smtClean="0"/>
              <a:t>indexing</a:t>
            </a:r>
            <a:r>
              <a:rPr lang="en-US" dirty="0" smtClean="0"/>
              <a:t>, the contents of the pages based on </a:t>
            </a:r>
            <a:r>
              <a:rPr lang="en-US" b="1" dirty="0" smtClean="0"/>
              <a:t>keywords</a:t>
            </a:r>
          </a:p>
          <a:p>
            <a:pPr lvl="1"/>
            <a:r>
              <a:rPr lang="en-US" dirty="0" smtClean="0"/>
              <a:t>Issue – </a:t>
            </a:r>
            <a:r>
              <a:rPr lang="en-US" b="1" dirty="0" smtClean="0"/>
              <a:t>Sponsored links </a:t>
            </a:r>
            <a:r>
              <a:rPr lang="en-US" dirty="0" smtClean="0"/>
              <a:t>are ranked better</a:t>
            </a:r>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11</a:t>
            </a:fld>
            <a:endParaRPr lang="en-US" dirty="0"/>
          </a:p>
        </p:txBody>
      </p:sp>
      <p:sp>
        <p:nvSpPr>
          <p:cNvPr id="2" name="Title 1"/>
          <p:cNvSpPr>
            <a:spLocks noGrp="1"/>
          </p:cNvSpPr>
          <p:nvPr>
            <p:ph type="title"/>
          </p:nvPr>
        </p:nvSpPr>
        <p:spPr/>
        <p:txBody>
          <a:bodyPr/>
          <a:lstStyle/>
          <a:p>
            <a:r>
              <a:rPr lang="en-US" dirty="0" smtClean="0"/>
              <a:t>Search Engines </a:t>
            </a:r>
            <a:r>
              <a:rPr lang="en-US" sz="1400" dirty="0" smtClean="0"/>
              <a:t>(Cont</a:t>
            </a:r>
            <a:r>
              <a:rPr lang="en-US" sz="1400" dirty="0" smtClean="0"/>
              <a:t>. 1)</a:t>
            </a:r>
            <a:endParaRPr lang="en-US" sz="1400" dirty="0" smtClean="0"/>
          </a:p>
        </p:txBody>
      </p:sp>
      <p:sp>
        <p:nvSpPr>
          <p:cNvPr id="7" name="Rectangle 6"/>
          <p:cNvSpPr/>
          <p:nvPr/>
        </p:nvSpPr>
        <p:spPr>
          <a:xfrm>
            <a:off x="4764669" y="5547761"/>
            <a:ext cx="4205019" cy="646331"/>
          </a:xfrm>
          <a:prstGeom prst="rect">
            <a:avLst/>
          </a:prstGeom>
        </p:spPr>
        <p:txBody>
          <a:bodyPr wrap="square">
            <a:spAutoFit/>
          </a:bodyPr>
          <a:lstStyle/>
          <a:p>
            <a:r>
              <a:rPr lang="en-US" sz="1400" b="1" dirty="0" smtClean="0"/>
              <a:t>FIGURE D-1 </a:t>
            </a:r>
            <a:r>
              <a:rPr lang="en-IN" sz="1400" dirty="0"/>
              <a:t>The chart shows the dominant market </a:t>
            </a:r>
            <a:r>
              <a:rPr lang="en-IN" sz="1400" dirty="0" smtClean="0"/>
              <a:t>share enjoyed </a:t>
            </a:r>
            <a:r>
              <a:rPr lang="en-IN" sz="1400" dirty="0"/>
              <a:t>by Google on mobile devices</a:t>
            </a:r>
            <a:r>
              <a:rPr lang="en-IN" sz="1400" dirty="0" smtClean="0"/>
              <a:t>.</a:t>
            </a:r>
          </a:p>
          <a:p>
            <a:r>
              <a:rPr lang="en-IN" sz="800" b="1" dirty="0"/>
              <a:t>Source: </a:t>
            </a:r>
            <a:r>
              <a:rPr lang="en-IN" sz="800" dirty="0" err="1"/>
              <a:t>Netmarketshare</a:t>
            </a:r>
            <a:endParaRPr lang="en-US" sz="800" dirty="0"/>
          </a:p>
        </p:txBody>
      </p:sp>
      <p:pic>
        <p:nvPicPr>
          <p:cNvPr id="11" name="Picture 10" descr="The figure consists of a pie chart representing the mobile/tablet search engine market share and a table which consists of the data represented on the pie chart. The month and year has been mentioned above the chart, which reads September, 2015. The pie chart is divided into 4 portions. The predominant portion is marked Google - global: 93%. The second largest portion is labeled Yahoo - global: 5%. The third portion is labeled Bing: 2%, and the last portion is labeled Ask – global: 0 % and Baidu: 0%. The table below the pie chart consists of 2 columns and 7 rows. The header of column 1 reads search engine and the header of column 2 reads total market share. In row 2, column 1 reads Google - global and column 2 reads 92.22%. In row 3, column 1 reads Yahoo - global and column 2 reads 5.37%. In row 4, column 1 reads Bing - global and column 2 reads 1.76%. In row 5 column 1 reads Baidu - global and column 2 reads 0.23%. In row 6, column 1 reads ask - global and column 2 reads 0.07%. In row 7, column 1 reads AOL - global and column 2 reads 0.02%." title="FIGURE D-1 The chart shows the dominant market share enjoyed by Google on mobile devic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670" y="1417638"/>
            <a:ext cx="4254084" cy="4052916"/>
          </a:xfrm>
          <a:prstGeom prst="rect">
            <a:avLst/>
          </a:prstGeom>
        </p:spPr>
      </p:pic>
    </p:spTree>
    <p:extLst>
      <p:ext uri="{BB962C8B-B14F-4D97-AF65-F5344CB8AC3E}">
        <p14:creationId xmlns:p14="http://schemas.microsoft.com/office/powerpoint/2010/main" val="32872613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idx="1"/>
          </p:nvPr>
        </p:nvSpPr>
        <p:spPr/>
        <p:txBody>
          <a:bodyPr/>
          <a:lstStyle/>
          <a:p>
            <a:pPr lvl="1"/>
            <a:r>
              <a:rPr lang="en-US" b="1" dirty="0" smtClean="0"/>
              <a:t>Indexed</a:t>
            </a:r>
            <a:r>
              <a:rPr lang="en-US" dirty="0" smtClean="0"/>
              <a:t> </a:t>
            </a:r>
            <a:r>
              <a:rPr lang="en-US" b="1" dirty="0" smtClean="0"/>
              <a:t>search</a:t>
            </a:r>
            <a:r>
              <a:rPr lang="en-US" dirty="0" smtClean="0"/>
              <a:t> </a:t>
            </a:r>
            <a:r>
              <a:rPr lang="en-US" b="1" dirty="0" smtClean="0"/>
              <a:t>engines</a:t>
            </a:r>
            <a:r>
              <a:rPr lang="en-US" dirty="0" smtClean="0"/>
              <a:t>: Organize and rank the results of a search</a:t>
            </a:r>
          </a:p>
          <a:p>
            <a:pPr lvl="2"/>
            <a:r>
              <a:rPr lang="en-US" dirty="0" smtClean="0"/>
              <a:t>Examples - Google and Bing</a:t>
            </a:r>
          </a:p>
          <a:p>
            <a:pPr lvl="2"/>
            <a:r>
              <a:rPr lang="en-US" dirty="0" smtClean="0"/>
              <a:t>Each engine has its own search algorithms, features, and user interface</a:t>
            </a:r>
          </a:p>
          <a:p>
            <a:pPr lvl="1"/>
            <a:r>
              <a:rPr lang="en-US" dirty="0" smtClean="0"/>
              <a:t>Meta-search engines - Collect results from indexed search engines</a:t>
            </a:r>
          </a:p>
          <a:p>
            <a:pPr lvl="2"/>
            <a:r>
              <a:rPr lang="en-US" dirty="0" smtClean="0"/>
              <a:t>Review all the results and eliminate duplicates</a:t>
            </a:r>
          </a:p>
          <a:p>
            <a:pPr lvl="2"/>
            <a:r>
              <a:rPr lang="en-US" dirty="0" smtClean="0"/>
              <a:t>Example </a:t>
            </a:r>
            <a:r>
              <a:rPr lang="en-US" dirty="0"/>
              <a:t>-</a:t>
            </a:r>
            <a:r>
              <a:rPr lang="en-US" dirty="0" smtClean="0"/>
              <a:t> Dogpile</a:t>
            </a:r>
          </a:p>
          <a:p>
            <a:pPr lvl="2"/>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12</a:t>
            </a:fld>
            <a:endParaRPr lang="en-US" dirty="0"/>
          </a:p>
        </p:txBody>
      </p:sp>
      <p:sp>
        <p:nvSpPr>
          <p:cNvPr id="2" name="Title 1"/>
          <p:cNvSpPr>
            <a:spLocks noGrp="1"/>
          </p:cNvSpPr>
          <p:nvPr>
            <p:ph type="title"/>
          </p:nvPr>
        </p:nvSpPr>
        <p:spPr/>
        <p:txBody>
          <a:bodyPr/>
          <a:lstStyle/>
          <a:p>
            <a:r>
              <a:rPr lang="en-US" dirty="0" smtClean="0"/>
              <a:t>Search Engines </a:t>
            </a:r>
            <a:r>
              <a:rPr lang="en-US" sz="1400" dirty="0" smtClean="0"/>
              <a:t>(Cont</a:t>
            </a:r>
            <a:r>
              <a:rPr lang="en-US" sz="1400" dirty="0" smtClean="0"/>
              <a:t>. 2)</a:t>
            </a:r>
            <a:endParaRPr lang="en-US" sz="1400" dirty="0" smtClean="0"/>
          </a:p>
        </p:txBody>
      </p:sp>
    </p:spTree>
    <p:extLst>
      <p:ext uri="{BB962C8B-B14F-4D97-AF65-F5344CB8AC3E}">
        <p14:creationId xmlns:p14="http://schemas.microsoft.com/office/powerpoint/2010/main" val="17660421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idx="1"/>
          </p:nvPr>
        </p:nvSpPr>
        <p:spPr/>
        <p:txBody>
          <a:bodyPr>
            <a:noAutofit/>
          </a:bodyPr>
          <a:lstStyle/>
          <a:p>
            <a:r>
              <a:rPr lang="en-US" b="1" dirty="0" smtClean="0"/>
              <a:t>Search Techniques</a:t>
            </a:r>
          </a:p>
          <a:p>
            <a:pPr lvl="1"/>
            <a:r>
              <a:rPr lang="en-US" dirty="0" smtClean="0"/>
              <a:t>Refine the topic</a:t>
            </a:r>
          </a:p>
          <a:p>
            <a:pPr lvl="2"/>
            <a:r>
              <a:rPr lang="en-US" dirty="0" smtClean="0"/>
              <a:t>Helps avoid an overwhelming number of results</a:t>
            </a:r>
          </a:p>
          <a:p>
            <a:pPr lvl="1"/>
            <a:r>
              <a:rPr lang="en-US" dirty="0" smtClean="0"/>
              <a:t>Translate the question into an effective search query</a:t>
            </a:r>
          </a:p>
          <a:p>
            <a:pPr lvl="2"/>
            <a:r>
              <a:rPr lang="en-US" dirty="0" smtClean="0"/>
              <a:t>Searches are executed on keywords</a:t>
            </a:r>
          </a:p>
          <a:p>
            <a:pPr lvl="1"/>
            <a:r>
              <a:rPr lang="en-US" dirty="0" smtClean="0"/>
              <a:t>Review the search results and evaluate the quality of the results</a:t>
            </a:r>
          </a:p>
          <a:p>
            <a:pPr lvl="2"/>
            <a:r>
              <a:rPr lang="en-US" dirty="0" smtClean="0"/>
              <a:t>Use the site’s advanced search techniques if refinement is required</a:t>
            </a:r>
          </a:p>
          <a:p>
            <a:pPr lvl="1"/>
            <a:r>
              <a:rPr lang="en-US" dirty="0" smtClean="0"/>
              <a:t>Organize the results of the search</a:t>
            </a:r>
          </a:p>
          <a:p>
            <a:pPr lvl="2"/>
            <a:r>
              <a:rPr lang="en-US" dirty="0" smtClean="0"/>
              <a:t>Create favorites or bookmarks</a:t>
            </a:r>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13</a:t>
            </a:fld>
            <a:endParaRPr lang="en-US" dirty="0"/>
          </a:p>
        </p:txBody>
      </p:sp>
      <p:sp>
        <p:nvSpPr>
          <p:cNvPr id="2" name="Title 1"/>
          <p:cNvSpPr>
            <a:spLocks noGrp="1"/>
          </p:cNvSpPr>
          <p:nvPr>
            <p:ph type="title"/>
          </p:nvPr>
        </p:nvSpPr>
        <p:spPr/>
        <p:txBody>
          <a:bodyPr/>
          <a:lstStyle/>
          <a:p>
            <a:r>
              <a:rPr lang="en-US" dirty="0" smtClean="0"/>
              <a:t>Search Engines </a:t>
            </a:r>
            <a:r>
              <a:rPr lang="en-US" sz="1400" dirty="0" smtClean="0"/>
              <a:t>(Cont</a:t>
            </a:r>
            <a:r>
              <a:rPr lang="en-US" sz="1400" dirty="0" smtClean="0"/>
              <a:t>. 3)</a:t>
            </a:r>
            <a:endParaRPr lang="en-US" sz="1400" dirty="0" smtClean="0"/>
          </a:p>
        </p:txBody>
      </p:sp>
    </p:spTree>
    <p:extLst>
      <p:ext uri="{BB962C8B-B14F-4D97-AF65-F5344CB8AC3E}">
        <p14:creationId xmlns:p14="http://schemas.microsoft.com/office/powerpoint/2010/main" val="24148600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idx="1"/>
          </p:nvPr>
        </p:nvSpPr>
        <p:spPr/>
        <p:txBody>
          <a:bodyPr>
            <a:noAutofit/>
          </a:bodyPr>
          <a:lstStyle/>
          <a:p>
            <a:r>
              <a:rPr lang="en-US" b="1" dirty="0" smtClean="0"/>
              <a:t>Advanced Search Techniques</a:t>
            </a:r>
          </a:p>
          <a:p>
            <a:pPr lvl="1"/>
            <a:r>
              <a:rPr lang="en-US" dirty="0" smtClean="0"/>
              <a:t>Include options to:</a:t>
            </a:r>
          </a:p>
          <a:p>
            <a:pPr lvl="2"/>
            <a:r>
              <a:rPr lang="en-US" dirty="0"/>
              <a:t>S</a:t>
            </a:r>
            <a:r>
              <a:rPr lang="en-US" dirty="0" smtClean="0"/>
              <a:t>earch within returned results </a:t>
            </a:r>
          </a:p>
          <a:p>
            <a:pPr lvl="2"/>
            <a:r>
              <a:rPr lang="en-US" dirty="0" smtClean="0"/>
              <a:t>Search within specific areas </a:t>
            </a:r>
          </a:p>
          <a:p>
            <a:pPr lvl="1"/>
            <a:r>
              <a:rPr lang="en-US" b="1" dirty="0" smtClean="0"/>
              <a:t>Boolean logic</a:t>
            </a:r>
            <a:r>
              <a:rPr lang="en-US" dirty="0"/>
              <a:t>: </a:t>
            </a:r>
            <a:r>
              <a:rPr lang="en-US" dirty="0" smtClean="0"/>
              <a:t>Refers </a:t>
            </a:r>
            <a:r>
              <a:rPr lang="en-US" dirty="0"/>
              <a:t>to </a:t>
            </a:r>
            <a:r>
              <a:rPr lang="en-US" dirty="0" smtClean="0"/>
              <a:t>the relationships </a:t>
            </a:r>
            <a:r>
              <a:rPr lang="en-US" dirty="0"/>
              <a:t>among search terms based on </a:t>
            </a:r>
            <a:r>
              <a:rPr lang="en-US" b="1" dirty="0"/>
              <a:t>logical operators</a:t>
            </a:r>
            <a:r>
              <a:rPr lang="en-US" dirty="0"/>
              <a:t>	</a:t>
            </a:r>
            <a:r>
              <a:rPr lang="en-US" dirty="0" smtClean="0"/>
              <a:t>such as OR, AND, and NOT</a:t>
            </a:r>
          </a:p>
          <a:p>
            <a:pPr lvl="2"/>
            <a:r>
              <a:rPr lang="en-US" b="1" dirty="0" smtClean="0"/>
              <a:t>Phrases</a:t>
            </a:r>
            <a:r>
              <a:rPr lang="en-US" dirty="0" smtClean="0"/>
              <a:t> </a:t>
            </a:r>
            <a:r>
              <a:rPr lang="en-US" dirty="0"/>
              <a:t>are more specific than an AND </a:t>
            </a:r>
            <a:r>
              <a:rPr lang="en-US" dirty="0" smtClean="0"/>
              <a:t>operator</a:t>
            </a:r>
          </a:p>
          <a:p>
            <a:pPr lvl="2"/>
            <a:r>
              <a:rPr lang="en-US" dirty="0"/>
              <a:t>In </a:t>
            </a:r>
            <a:r>
              <a:rPr lang="en-US" b="1" dirty="0"/>
              <a:t>implied</a:t>
            </a:r>
            <a:r>
              <a:rPr lang="en-US" dirty="0"/>
              <a:t> </a:t>
            </a:r>
            <a:r>
              <a:rPr lang="en-US" b="1" dirty="0"/>
              <a:t>Boolean</a:t>
            </a:r>
            <a:r>
              <a:rPr lang="en-US" dirty="0"/>
              <a:t> </a:t>
            </a:r>
            <a:r>
              <a:rPr lang="en-US" b="1" dirty="0"/>
              <a:t>logic</a:t>
            </a:r>
            <a:r>
              <a:rPr lang="en-US" dirty="0"/>
              <a:t>,</a:t>
            </a:r>
            <a:r>
              <a:rPr lang="en-US" b="1" dirty="0"/>
              <a:t> </a:t>
            </a:r>
            <a:r>
              <a:rPr lang="en-US" dirty="0"/>
              <a:t>symbols represent Boolean operators</a:t>
            </a:r>
          </a:p>
          <a:p>
            <a:pPr lvl="2"/>
            <a:r>
              <a:rPr lang="en-US" dirty="0"/>
              <a:t>Many users find it easier to use the advance search feature than to work with Boolean </a:t>
            </a:r>
            <a:r>
              <a:rPr lang="en-US" dirty="0" smtClean="0"/>
              <a:t>operators</a:t>
            </a:r>
            <a:endParaRPr lang="en-US" dirty="0"/>
          </a:p>
          <a:p>
            <a:pPr lvl="2"/>
            <a:endParaRPr lang="en-US" dirty="0"/>
          </a:p>
          <a:p>
            <a:pPr lvl="2"/>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14</a:t>
            </a:fld>
            <a:endParaRPr lang="en-US" dirty="0"/>
          </a:p>
        </p:txBody>
      </p:sp>
      <p:sp>
        <p:nvSpPr>
          <p:cNvPr id="2" name="Title 1"/>
          <p:cNvSpPr>
            <a:spLocks noGrp="1"/>
          </p:cNvSpPr>
          <p:nvPr>
            <p:ph type="title"/>
          </p:nvPr>
        </p:nvSpPr>
        <p:spPr/>
        <p:txBody>
          <a:bodyPr/>
          <a:lstStyle/>
          <a:p>
            <a:r>
              <a:rPr lang="en-US" dirty="0" smtClean="0"/>
              <a:t>Search Engines </a:t>
            </a:r>
            <a:r>
              <a:rPr lang="en-US" sz="1400" dirty="0" smtClean="0"/>
              <a:t>(Cont</a:t>
            </a:r>
            <a:r>
              <a:rPr lang="en-US" sz="1400" dirty="0" smtClean="0"/>
              <a:t>. 4)</a:t>
            </a:r>
            <a:endParaRPr lang="en-US" sz="1400" dirty="0" smtClean="0"/>
          </a:p>
        </p:txBody>
      </p:sp>
    </p:spTree>
    <p:extLst>
      <p:ext uri="{BB962C8B-B14F-4D97-AF65-F5344CB8AC3E}">
        <p14:creationId xmlns:p14="http://schemas.microsoft.com/office/powerpoint/2010/main" val="8650664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15</a:t>
            </a:fld>
            <a:endParaRPr lang="en-US" dirty="0"/>
          </a:p>
        </p:txBody>
      </p:sp>
      <p:sp>
        <p:nvSpPr>
          <p:cNvPr id="2" name="Title 1"/>
          <p:cNvSpPr>
            <a:spLocks noGrp="1"/>
          </p:cNvSpPr>
          <p:nvPr>
            <p:ph type="title"/>
          </p:nvPr>
        </p:nvSpPr>
        <p:spPr/>
        <p:txBody>
          <a:bodyPr rtlCol="0">
            <a:normAutofit/>
          </a:bodyPr>
          <a:lstStyle/>
          <a:p>
            <a:pPr>
              <a:defRPr/>
            </a:pPr>
            <a:r>
              <a:rPr lang="en-US" dirty="0"/>
              <a:t>Search Engines </a:t>
            </a:r>
            <a:r>
              <a:rPr lang="en-US" sz="1400" dirty="0"/>
              <a:t>(Cont</a:t>
            </a:r>
            <a:r>
              <a:rPr lang="en-US" sz="1400" dirty="0" smtClean="0"/>
              <a:t>. 5)</a:t>
            </a:r>
            <a:endParaRPr lang="en-US" sz="1300" dirty="0" smtClean="0"/>
          </a:p>
        </p:txBody>
      </p:sp>
      <p:pic>
        <p:nvPicPr>
          <p:cNvPr id="3074" name="Picture 2" descr="The figure consists of a table that provides examples of logical operators OR, AND, and NOT. The table consists of 3 columns and 7 rows. The header of column 1 reads logical operators. The header of column 2 reads example and header of column 3 reads Venn diagram (shaded area indicates returned results). In row 2, column 1 reads A or B, column 2 reads baseball or football, and column 3 consists of two intersecting circles. The circle on the left is labeled baseball and the circle on the right is labeled football. Both the circles are shaded. In row 3, column 1 reads A and B, column 2 reads baseball and football, and column 3 consists of two intersecting circles. The circle on the left is labeled baseball and the circle on the right is labeled football. The area of intersection is shaded. In row 4, column 1 reads A not B, column 2 reads Internet not Web, and column 3 consists of two intersecting circles. The circle on the left is labeled Internet and the circle on the right is labeled Web. The circle labeled Internet is shaded. In row 5, column 1 reads A or B or C, column 2 reads Colorado or mining or gold, and column 3 consists of three intersecting circles. The circles are shaded and are labeled Colorado, gold, and mining. In row 6, column 1 reads A and B and C, column 2 reads Colorado or mining or gold, and column 3 consists of three intersecting circles, which are labeled Colorado, mining, or gold. The area of intersection is shaded. In row 7, column 1 reads A and B not C, column 2 reads Colorado or mining not gold, and column 3 consists of three intersecting circles, which are labeled Colorado, mining, or gold. The area of intersection between the circles labeled Colorado and mining is shaded." title="FIGURE D-3 Examples of logical operators OR, AND, and NOT. The shaded areas represent the returned results. OR is the most inclusive term, returning results if any of the terms appear. AND requires all keywords to appear. NOT excludes results even if they are found in the same docu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1315384"/>
            <a:ext cx="5660232" cy="5048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52400" y="2608411"/>
            <a:ext cx="3048000" cy="2031325"/>
          </a:xfrm>
          <a:prstGeom prst="rect">
            <a:avLst/>
          </a:prstGeom>
        </p:spPr>
        <p:txBody>
          <a:bodyPr wrap="square">
            <a:spAutoFit/>
          </a:bodyPr>
          <a:lstStyle/>
          <a:p>
            <a:r>
              <a:rPr lang="en-US" sz="1400" b="1" dirty="0"/>
              <a:t>FIGURE </a:t>
            </a:r>
            <a:r>
              <a:rPr lang="en-US" sz="1400" b="1" dirty="0" smtClean="0"/>
              <a:t>D-3 </a:t>
            </a:r>
            <a:r>
              <a:rPr lang="en-IN" sz="1400" dirty="0"/>
              <a:t>Examples of logical operators OR, AND, and NOT. The shaded areas represent the </a:t>
            </a:r>
            <a:r>
              <a:rPr lang="en-IN" sz="1400" dirty="0" smtClean="0"/>
              <a:t>returned results</a:t>
            </a:r>
            <a:r>
              <a:rPr lang="en-IN" sz="1400" dirty="0"/>
              <a:t>. OR is the most inclusive term, returning results if any of the terms appear. AND requires all </a:t>
            </a:r>
            <a:r>
              <a:rPr lang="en-IN" sz="1400" dirty="0" smtClean="0"/>
              <a:t>keywords to </a:t>
            </a:r>
            <a:r>
              <a:rPr lang="en-IN" sz="1400" dirty="0"/>
              <a:t>appear. NOT excludes results even if </a:t>
            </a:r>
            <a:r>
              <a:rPr lang="en-IN" sz="1400" dirty="0" smtClean="0"/>
              <a:t>they are </a:t>
            </a:r>
            <a:r>
              <a:rPr lang="en-IN" sz="1400" dirty="0"/>
              <a:t>found in the same document.</a:t>
            </a:r>
            <a:endParaRPr lang="en-US" sz="1400" dirty="0"/>
          </a:p>
        </p:txBody>
      </p:sp>
    </p:spTree>
    <p:extLst>
      <p:ext uri="{BB962C8B-B14F-4D97-AF65-F5344CB8AC3E}">
        <p14:creationId xmlns:p14="http://schemas.microsoft.com/office/powerpoint/2010/main" val="30059222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16</a:t>
            </a:fld>
            <a:endParaRPr lang="en-US" dirty="0"/>
          </a:p>
        </p:txBody>
      </p:sp>
      <p:sp>
        <p:nvSpPr>
          <p:cNvPr id="2" name="Title 1"/>
          <p:cNvSpPr>
            <a:spLocks noGrp="1"/>
          </p:cNvSpPr>
          <p:nvPr>
            <p:ph type="title"/>
          </p:nvPr>
        </p:nvSpPr>
        <p:spPr/>
        <p:txBody>
          <a:bodyPr rtlCol="0">
            <a:normAutofit/>
          </a:bodyPr>
          <a:lstStyle/>
          <a:p>
            <a:pPr>
              <a:defRPr/>
            </a:pPr>
            <a:r>
              <a:rPr lang="en-US" dirty="0"/>
              <a:t>Search Engines </a:t>
            </a:r>
            <a:r>
              <a:rPr lang="en-US" sz="1400" dirty="0"/>
              <a:t>(Cont</a:t>
            </a:r>
            <a:r>
              <a:rPr lang="en-US" sz="1400" dirty="0" smtClean="0"/>
              <a:t>. 6)</a:t>
            </a:r>
            <a:endParaRPr lang="en-US" sz="1300" dirty="0" smtClean="0"/>
          </a:p>
        </p:txBody>
      </p:sp>
      <p:sp>
        <p:nvSpPr>
          <p:cNvPr id="7" name="Rectangle 6"/>
          <p:cNvSpPr/>
          <p:nvPr/>
        </p:nvSpPr>
        <p:spPr>
          <a:xfrm>
            <a:off x="304800" y="3616010"/>
            <a:ext cx="1981200" cy="1292662"/>
          </a:xfrm>
          <a:prstGeom prst="rect">
            <a:avLst/>
          </a:prstGeom>
        </p:spPr>
        <p:txBody>
          <a:bodyPr wrap="square">
            <a:spAutoFit/>
          </a:bodyPr>
          <a:lstStyle/>
          <a:p>
            <a:r>
              <a:rPr lang="en-US" sz="1400" b="1" dirty="0" smtClean="0"/>
              <a:t>FIGURE D-4 </a:t>
            </a:r>
            <a:r>
              <a:rPr lang="en-IN" sz="1400" dirty="0"/>
              <a:t>Google offers advanced search capabilities with many user-selectable criteria</a:t>
            </a:r>
            <a:r>
              <a:rPr lang="en-IN" sz="1400" dirty="0" smtClean="0"/>
              <a:t>.</a:t>
            </a:r>
          </a:p>
          <a:p>
            <a:r>
              <a:rPr lang="en-IN" sz="800" b="1" dirty="0" smtClean="0"/>
              <a:t>Source</a:t>
            </a:r>
            <a:r>
              <a:rPr lang="en-IN" sz="800" b="1" dirty="0"/>
              <a:t>: </a:t>
            </a:r>
            <a:r>
              <a:rPr lang="en-IN" sz="800" dirty="0"/>
              <a:t>Google Inc</a:t>
            </a:r>
            <a:r>
              <a:rPr lang="en-IN" sz="800" dirty="0" smtClean="0"/>
              <a:t>.</a:t>
            </a:r>
            <a:endParaRPr lang="en-IN" sz="800" dirty="0"/>
          </a:p>
        </p:txBody>
      </p:sp>
      <p:pic>
        <p:nvPicPr>
          <p:cNvPr id="3" name="Picture 2" descr="The figure is a screenshot of Google’s advanced search page. The page consists of a fill-in form. The search fields are mentioned one below the other on the left side. The fill-in boxes are provided in the middle against each of the fields and examples are provided next to each of the boxes. The first category is titled find pages with… There are five blank boxes placed one below the other. Starting from the top, the label on the left side of the first box reads all these words. The content on the right side of the box reads type the important words: tricolor rat terrier. &#10;The label on the left side of the second box reads this exact word or phrase. The content on the right side of the box reads put exact words in quotes: “rat terrier”. &#10;The label on the left side of the third box reads any of these words. The content on the right side of the box reads type the important words: type or between all the words you want: miniature or stranded. &#10;The label on the left side of the fourth box reads none of these words. The content on the right side of the box reads put a minus sign before words you don’t want: -rodent, “Jack Russell”. &#10;The label on the left side of the fifth box reads numbers ranging from. The blank box is split into two. The word to is mentioned between the boxes. The content on the right reads put 2 periods between the numbers and add a unit of measure: 10..35 lb, 8300..8500, 2010..2011. &#10;The second category is titled then narrow your results by…  &#10;The first label reads language. The drop down menu next to it is labeled any language and the content next to the menu reads find pages in the language you select. &#10;The second label reads region. The drop down menu next to it is labeled any region and the content next to the menu reads pages published in a particular region. &#10;The third label reads last update. The drop down menu next to it is labeled anytime and the content next to the menu reads find pages updated within the time you specify. &#10;The fourth label reads site or domain, which is followed by a blank box. The content next to the box reads search one site (like wikipedia.org) or limit your results to a domain like .edu, .org or .gov. &#10;The fifth label reads terms appearing. The drop down menu next to it is labeled anywhere in the page and the content next to the menu reads search for terms in the whole page, page title, or web address, or links to the page you’re looking for. &#10;" title="FIGURE D-4 Google offers advanced search capabilities with many user-selectable criteri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859" y="1788424"/>
            <a:ext cx="6699446" cy="4078976"/>
          </a:xfrm>
          <a:prstGeom prst="rect">
            <a:avLst/>
          </a:prstGeom>
        </p:spPr>
      </p:pic>
    </p:spTree>
    <p:extLst>
      <p:ext uri="{BB962C8B-B14F-4D97-AF65-F5344CB8AC3E}">
        <p14:creationId xmlns:p14="http://schemas.microsoft.com/office/powerpoint/2010/main" val="7112408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idx="1"/>
          </p:nvPr>
        </p:nvSpPr>
        <p:spPr>
          <a:xfrm>
            <a:off x="457200" y="1481328"/>
            <a:ext cx="8305800" cy="4525963"/>
          </a:xfrm>
        </p:spPr>
        <p:txBody>
          <a:bodyPr>
            <a:noAutofit/>
          </a:bodyPr>
          <a:lstStyle/>
          <a:p>
            <a:r>
              <a:rPr lang="en-US" b="1" dirty="0" smtClean="0"/>
              <a:t>Search</a:t>
            </a:r>
            <a:r>
              <a:rPr lang="en-US" dirty="0" smtClean="0"/>
              <a:t> </a:t>
            </a:r>
            <a:r>
              <a:rPr lang="en-US" b="1" dirty="0" smtClean="0"/>
              <a:t>Checklist</a:t>
            </a:r>
          </a:p>
          <a:p>
            <a:pPr lvl="1"/>
            <a:r>
              <a:rPr lang="en-US" dirty="0" smtClean="0"/>
              <a:t>Does the topic have any unique words, phrases, or acronyms? </a:t>
            </a:r>
          </a:p>
          <a:p>
            <a:pPr lvl="1"/>
            <a:r>
              <a:rPr lang="en-US" dirty="0" smtClean="0"/>
              <a:t>Do any of the search terms have other spellings or names? </a:t>
            </a:r>
          </a:p>
          <a:p>
            <a:pPr lvl="1"/>
            <a:r>
              <a:rPr lang="en-US" dirty="0" smtClean="0"/>
              <a:t>Are certain additional words or phrases likely to appear in any web document?</a:t>
            </a:r>
          </a:p>
          <a:p>
            <a:pPr lvl="1"/>
            <a:r>
              <a:rPr lang="en-US" dirty="0" smtClean="0"/>
              <a:t>Is there any unrelated material that the search terms might pick up? </a:t>
            </a:r>
          </a:p>
          <a:p>
            <a:pPr lvl="1"/>
            <a:r>
              <a:rPr lang="en-US" dirty="0" smtClean="0"/>
              <a:t>Are any organizations, publications, or institutions likely to have an interest in the topic? </a:t>
            </a:r>
          </a:p>
          <a:p>
            <a:pPr lvl="1"/>
            <a:r>
              <a:rPr lang="en-US" dirty="0" smtClean="0"/>
              <a:t>Is the search returning too many results to examine? </a:t>
            </a:r>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17</a:t>
            </a:fld>
            <a:endParaRPr lang="en-US" dirty="0"/>
          </a:p>
        </p:txBody>
      </p:sp>
      <p:sp>
        <p:nvSpPr>
          <p:cNvPr id="2" name="Title 1"/>
          <p:cNvSpPr>
            <a:spLocks noGrp="1"/>
          </p:cNvSpPr>
          <p:nvPr>
            <p:ph type="title"/>
          </p:nvPr>
        </p:nvSpPr>
        <p:spPr/>
        <p:txBody>
          <a:bodyPr/>
          <a:lstStyle/>
          <a:p>
            <a:r>
              <a:rPr lang="en-US" dirty="0" smtClean="0"/>
              <a:t>Search Engines </a:t>
            </a:r>
            <a:r>
              <a:rPr lang="en-US" sz="1400" dirty="0" smtClean="0"/>
              <a:t>(Cont</a:t>
            </a:r>
            <a:r>
              <a:rPr lang="en-US" sz="1400" dirty="0" smtClean="0"/>
              <a:t>. 7)</a:t>
            </a:r>
            <a:endParaRPr lang="en-US" sz="1400" dirty="0" smtClean="0"/>
          </a:p>
        </p:txBody>
      </p:sp>
    </p:spTree>
    <p:extLst>
      <p:ext uri="{BB962C8B-B14F-4D97-AF65-F5344CB8AC3E}">
        <p14:creationId xmlns:p14="http://schemas.microsoft.com/office/powerpoint/2010/main" val="41120332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18</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Subject Directories</a:t>
            </a:r>
          </a:p>
        </p:txBody>
      </p:sp>
      <p:sp>
        <p:nvSpPr>
          <p:cNvPr id="19458" name="Text Placeholder 2"/>
          <p:cNvSpPr>
            <a:spLocks noGrp="1"/>
          </p:cNvSpPr>
          <p:nvPr>
            <p:ph idx="4294967295"/>
          </p:nvPr>
        </p:nvSpPr>
        <p:spPr>
          <a:xfrm>
            <a:off x="415636" y="1481138"/>
            <a:ext cx="8271164" cy="4767262"/>
          </a:xfrm>
        </p:spPr>
        <p:txBody>
          <a:bodyPr>
            <a:normAutofit/>
          </a:bodyPr>
          <a:lstStyle/>
          <a:p>
            <a:r>
              <a:rPr lang="en-US" dirty="0" smtClean="0"/>
              <a:t>Provides an </a:t>
            </a:r>
            <a:r>
              <a:rPr lang="en-US" dirty="0"/>
              <a:t>overview when </a:t>
            </a:r>
            <a:r>
              <a:rPr lang="en-US" dirty="0" smtClean="0"/>
              <a:t>one is not sure </a:t>
            </a:r>
            <a:r>
              <a:rPr lang="en-US" dirty="0"/>
              <a:t>of the size and scope of </a:t>
            </a:r>
            <a:r>
              <a:rPr lang="en-US" dirty="0" smtClean="0"/>
              <a:t>the topic</a:t>
            </a:r>
            <a:endParaRPr lang="en-US" dirty="0"/>
          </a:p>
        </p:txBody>
      </p:sp>
      <p:sp>
        <p:nvSpPr>
          <p:cNvPr id="7" name="Rectangle 6"/>
          <p:cNvSpPr/>
          <p:nvPr/>
        </p:nvSpPr>
        <p:spPr>
          <a:xfrm>
            <a:off x="228600" y="3429000"/>
            <a:ext cx="2438400" cy="1723549"/>
          </a:xfrm>
          <a:prstGeom prst="rect">
            <a:avLst/>
          </a:prstGeom>
        </p:spPr>
        <p:txBody>
          <a:bodyPr wrap="square">
            <a:spAutoFit/>
          </a:bodyPr>
          <a:lstStyle/>
          <a:p>
            <a:r>
              <a:rPr lang="en-US" sz="1400" b="1" dirty="0" smtClean="0"/>
              <a:t>Figure D-5 </a:t>
            </a:r>
            <a:r>
              <a:rPr lang="en-IN" sz="1400" dirty="0" smtClean="0"/>
              <a:t>Yahoo</a:t>
            </a:r>
            <a:r>
              <a:rPr lang="en-IN" sz="1400" dirty="0"/>
              <a:t>! provides a searchable subject directory of resources available in</a:t>
            </a:r>
          </a:p>
          <a:p>
            <a:r>
              <a:rPr lang="en-IN" sz="1400" dirty="0"/>
              <a:t>your local area. In this case, in and around Melbourne, Florida</a:t>
            </a:r>
            <a:r>
              <a:rPr lang="en-IN" sz="1400" dirty="0" smtClean="0"/>
              <a:t>.</a:t>
            </a:r>
          </a:p>
          <a:p>
            <a:r>
              <a:rPr lang="en-IN" sz="800" b="1" dirty="0"/>
              <a:t>Source: </a:t>
            </a:r>
            <a:r>
              <a:rPr lang="en-IN" sz="800" dirty="0"/>
              <a:t>Yahoo Inc.</a:t>
            </a:r>
            <a:endParaRPr lang="en-US" sz="800" dirty="0">
              <a:solidFill>
                <a:schemeClr val="bg1"/>
              </a:solidFill>
            </a:endParaRPr>
          </a:p>
        </p:txBody>
      </p:sp>
      <p:pic>
        <p:nvPicPr>
          <p:cNvPr id="4" name="Picture 3" descr="This is a screenshot of Yahoo local’s webpage. The logo is seen on the top-left corner of the page and there is a search bar on top-right corner. There are two tabs below the logo. They are labeled city guide and directory. There are two blank spaces, placed next to each other, below the logo along with a button labeled search local. The first box is labeled find businesses &amp; services (e.g. restaurants) and the second box is labeled address, city &amp; state, or zip. The text below the blank boxes reads Melbourne see more cities. &#10;Below it, there is content listed in three columns. The following content is presented in the first column:&#10;• Automotive - auto repairs, car dealers, car parts, more… &#10;• Business to business - business services, construction and real estate, corporate finance and investment, more… &#10;• Computers and electronics - computer repair, computer software, Internet services, more… &#10;• Education - adult and continuing education, K-12, preschools, more… &#10;• Entertainment and arts - bars, pubs, and club, entertainment venues, music, more… &#10;• Food and dining - beverages, grocery stores, restaurants, more…&#10;The following content is presented in the second column:&#10;• Government and community - family services, Government, religion and spirituality, more… &#10;• Health and beauty - beauty salons, dentistry, doctors and clinics, more… &#10;• Home and garden - construction, repair and improvement, lawn and garden, plumbing, heating, and air, more… &#10;• Landmarks - Beaches, historical monuments, more… &#10;• Legal and financial services - insurance, investment services, law firms and more…&#10;The following content is presented in the third column:&#10;• Professional services - Animal and pet services, storage, telecommunications, more… &#10;• Real estate - other real estate, property management, real estate, real estate agents, more… &#10;• Recreation and sporting goods - Boating, smoking and tobacco, sporting goods, more... &#10;• Retail shopping - arts and crafts, clothing, shopping centers , more… &#10;• Travel and lodging - hotel and lodging, limos and shuttles, taxi services, more… &#10;" title="FIGURE D-5 Yahoo! provides a searchable subject directory of resources available i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468324"/>
            <a:ext cx="6297720" cy="3658734"/>
          </a:xfrm>
          <a:prstGeom prst="rect">
            <a:avLst/>
          </a:prstGeom>
        </p:spPr>
      </p:pic>
    </p:spTree>
    <p:extLst>
      <p:ext uri="{BB962C8B-B14F-4D97-AF65-F5344CB8AC3E}">
        <p14:creationId xmlns:p14="http://schemas.microsoft.com/office/powerpoint/2010/main" val="35013984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idx="1"/>
          </p:nvPr>
        </p:nvSpPr>
        <p:spPr/>
        <p:txBody>
          <a:bodyPr>
            <a:noAutofit/>
          </a:bodyPr>
          <a:lstStyle/>
          <a:p>
            <a:r>
              <a:rPr lang="en-US" dirty="0" smtClean="0"/>
              <a:t>Disadvantages </a:t>
            </a:r>
          </a:p>
          <a:p>
            <a:pPr lvl="2"/>
            <a:r>
              <a:rPr lang="en-US" dirty="0" smtClean="0"/>
              <a:t>Subjective </a:t>
            </a:r>
            <a:r>
              <a:rPr lang="en-US" dirty="0"/>
              <a:t>decisions </a:t>
            </a:r>
            <a:r>
              <a:rPr lang="en-US" dirty="0" smtClean="0"/>
              <a:t>might </a:t>
            </a:r>
            <a:r>
              <a:rPr lang="en-US" dirty="0"/>
              <a:t>affect the quality of search </a:t>
            </a:r>
            <a:r>
              <a:rPr lang="en-US" dirty="0" smtClean="0"/>
              <a:t>results</a:t>
            </a:r>
          </a:p>
          <a:p>
            <a:pPr lvl="2"/>
            <a:r>
              <a:rPr lang="en-US" dirty="0" smtClean="0"/>
              <a:t>May not be updated</a:t>
            </a:r>
          </a:p>
          <a:p>
            <a:pPr lvl="2"/>
            <a:r>
              <a:rPr lang="en-US" dirty="0" smtClean="0"/>
              <a:t>Individuals are required to force their way through a series of levels rather than use specific words </a:t>
            </a:r>
            <a:endParaRPr lang="en-US" dirty="0"/>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19</a:t>
            </a:fld>
            <a:endParaRPr lang="en-US" dirty="0"/>
          </a:p>
        </p:txBody>
      </p:sp>
      <p:sp>
        <p:nvSpPr>
          <p:cNvPr id="2" name="Title 1"/>
          <p:cNvSpPr>
            <a:spLocks noGrp="1"/>
          </p:cNvSpPr>
          <p:nvPr>
            <p:ph type="title"/>
          </p:nvPr>
        </p:nvSpPr>
        <p:spPr/>
        <p:txBody>
          <a:bodyPr rtlCol="0">
            <a:normAutofit/>
          </a:bodyPr>
          <a:lstStyle/>
          <a:p>
            <a:pPr>
              <a:defRPr/>
            </a:pPr>
            <a:r>
              <a:rPr lang="en-US" dirty="0"/>
              <a:t>Subject Directories </a:t>
            </a:r>
            <a:r>
              <a:rPr lang="en-US" sz="1400" dirty="0"/>
              <a:t>(Cont.)</a:t>
            </a:r>
            <a:endParaRPr lang="en-US" sz="1300" dirty="0" smtClean="0"/>
          </a:p>
        </p:txBody>
      </p:sp>
    </p:spTree>
    <p:extLst>
      <p:ext uri="{BB962C8B-B14F-4D97-AF65-F5344CB8AC3E}">
        <p14:creationId xmlns:p14="http://schemas.microsoft.com/office/powerpoint/2010/main" val="6116327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2"/>
          <p:cNvSpPr>
            <a:spLocks noGrp="1"/>
          </p:cNvSpPr>
          <p:nvPr>
            <p:ph idx="1"/>
          </p:nvPr>
        </p:nvSpPr>
        <p:spPr/>
        <p:txBody>
          <a:bodyPr/>
          <a:lstStyle/>
          <a:p>
            <a:r>
              <a:rPr lang="en-US" dirty="0" smtClean="0"/>
              <a:t>Describe the characteristics of the Internet and the web</a:t>
            </a:r>
          </a:p>
          <a:p>
            <a:r>
              <a:rPr lang="en-US" dirty="0" smtClean="0"/>
              <a:t>Plan an Internet search strategy, review your information requirements, use the proper search tools and techniques, evaluate the results, and consider copyright and data integrity issues</a:t>
            </a:r>
          </a:p>
          <a:p>
            <a:r>
              <a:rPr lang="en-US" dirty="0" smtClean="0"/>
              <a:t>Use search engines, subject directories, and the invisible web to locate the information you require</a:t>
            </a:r>
            <a:endParaRPr lang="en-US" dirty="0"/>
          </a:p>
        </p:txBody>
      </p:sp>
      <p:sp>
        <p:nvSpPr>
          <p:cNvPr id="6" name="Slide Number Placeholder 5"/>
          <p:cNvSpPr>
            <a:spLocks noGrp="1"/>
          </p:cNvSpPr>
          <p:nvPr>
            <p:ph type="sldNum" sz="quarter" idx="12"/>
          </p:nvPr>
        </p:nvSpPr>
        <p:spPr/>
        <p:txBody>
          <a:bodyPr/>
          <a:lstStyle/>
          <a:p>
            <a:fld id="{046585E2-4C0B-443F-A25D-E625A79689EE}" type="slidenum">
              <a:rPr lang="en-US" smtClean="0"/>
              <a:pPr/>
              <a:t>2</a:t>
            </a:fld>
            <a:endParaRPr lang="en-US" dirty="0"/>
          </a:p>
        </p:txBody>
      </p:sp>
      <p:sp>
        <p:nvSpPr>
          <p:cNvPr id="16385" name="Title 1"/>
          <p:cNvSpPr>
            <a:spLocks noGrp="1"/>
          </p:cNvSpPr>
          <p:nvPr>
            <p:ph type="title"/>
          </p:nvPr>
        </p:nvSpPr>
        <p:spPr/>
        <p:txBody>
          <a:bodyPr/>
          <a:lstStyle/>
          <a:p>
            <a:r>
              <a:rPr lang="en-US" smtClean="0"/>
              <a:t>Chapter Objectives </a:t>
            </a:r>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20</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The Invisible Web</a:t>
            </a:r>
          </a:p>
        </p:txBody>
      </p:sp>
      <p:sp>
        <p:nvSpPr>
          <p:cNvPr id="5" name="Text Placeholder 2"/>
          <p:cNvSpPr txBox="1">
            <a:spLocks/>
          </p:cNvSpPr>
          <p:nvPr/>
        </p:nvSpPr>
        <p:spPr>
          <a:xfrm>
            <a:off x="457200" y="1481328"/>
            <a:ext cx="8229600" cy="4525963"/>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dirty="0" smtClean="0"/>
              <a:t>Information on the Internet that is unindexed</a:t>
            </a:r>
          </a:p>
          <a:p>
            <a:pPr fontAlgn="auto"/>
            <a:r>
              <a:rPr lang="en-US" b="1" dirty="0" smtClean="0"/>
              <a:t>Invisible Web Examples</a:t>
            </a:r>
          </a:p>
          <a:p>
            <a:pPr lvl="1" fontAlgn="auto">
              <a:spcAft>
                <a:spcPts val="0"/>
              </a:spcAft>
            </a:pPr>
            <a:r>
              <a:rPr lang="en-US" dirty="0" smtClean="0"/>
              <a:t>Specialized topic databases</a:t>
            </a:r>
          </a:p>
          <a:p>
            <a:pPr lvl="1" fontAlgn="auto">
              <a:spcAft>
                <a:spcPts val="0"/>
              </a:spcAft>
            </a:pPr>
            <a:r>
              <a:rPr lang="en-US" dirty="0" smtClean="0"/>
              <a:t>Hardware and software vendors</a:t>
            </a:r>
          </a:p>
          <a:p>
            <a:pPr lvl="1" fontAlgn="auto">
              <a:spcAft>
                <a:spcPts val="0"/>
              </a:spcAft>
            </a:pPr>
            <a:r>
              <a:rPr lang="en-US" dirty="0" smtClean="0"/>
              <a:t>Publications, libraries, and government databases</a:t>
            </a:r>
          </a:p>
          <a:p>
            <a:pPr lvl="1" fontAlgn="auto">
              <a:spcAft>
                <a:spcPts val="0"/>
              </a:spcAft>
            </a:pPr>
            <a:r>
              <a:rPr lang="en-US" dirty="0" smtClean="0"/>
              <a:t>Auction sites, locators, and career opportunities</a:t>
            </a:r>
          </a:p>
          <a:p>
            <a:r>
              <a:rPr lang="en-US" b="1" dirty="0"/>
              <a:t>Navigation Tools for the Invisible Web</a:t>
            </a:r>
          </a:p>
          <a:p>
            <a:pPr lvl="1"/>
            <a:r>
              <a:rPr lang="en-US" dirty="0"/>
              <a:t>Use a search engine to locate a portal, or entrance, to a searchable database by including the word, database, as a required search term </a:t>
            </a:r>
          </a:p>
          <a:p>
            <a:pPr lvl="1"/>
            <a:r>
              <a:rPr lang="en-US" dirty="0"/>
              <a:t>Use a </a:t>
            </a:r>
            <a:r>
              <a:rPr lang="en-US" b="1" dirty="0"/>
              <a:t>proprietary database </a:t>
            </a:r>
            <a:endParaRPr lang="en-US" dirty="0"/>
          </a:p>
          <a:p>
            <a:pPr fontAlgn="auto"/>
            <a:endParaRPr lang="en-US" dirty="0" smtClean="0"/>
          </a:p>
          <a:p>
            <a:pPr lvl="1" fontAlgn="auto">
              <a:spcAft>
                <a:spcPts val="0"/>
              </a:spcAft>
            </a:pPr>
            <a:endParaRPr lang="en-US" dirty="0" smtClean="0"/>
          </a:p>
        </p:txBody>
      </p:sp>
    </p:spTree>
    <p:extLst>
      <p:ext uri="{BB962C8B-B14F-4D97-AF65-F5344CB8AC3E}">
        <p14:creationId xmlns:p14="http://schemas.microsoft.com/office/powerpoint/2010/main" val="28024523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21</a:t>
            </a:fld>
            <a:endParaRPr lang="en-US" dirty="0"/>
          </a:p>
        </p:txBody>
      </p:sp>
      <p:sp>
        <p:nvSpPr>
          <p:cNvPr id="2" name="Title 1"/>
          <p:cNvSpPr>
            <a:spLocks noGrp="1"/>
          </p:cNvSpPr>
          <p:nvPr>
            <p:ph type="title"/>
          </p:nvPr>
        </p:nvSpPr>
        <p:spPr/>
        <p:txBody>
          <a:bodyPr rtlCol="0">
            <a:normAutofit/>
          </a:bodyPr>
          <a:lstStyle/>
          <a:p>
            <a:pPr>
              <a:defRPr/>
            </a:pPr>
            <a:r>
              <a:rPr lang="en-US" dirty="0"/>
              <a:t>The Invisible Web </a:t>
            </a:r>
            <a:r>
              <a:rPr lang="en-US" sz="1400" dirty="0"/>
              <a:t>(Cont</a:t>
            </a:r>
            <a:r>
              <a:rPr lang="en-US" sz="1400" dirty="0" smtClean="0"/>
              <a:t>. 1)</a:t>
            </a:r>
            <a:endParaRPr lang="en-US" sz="1300" dirty="0" smtClean="0"/>
          </a:p>
        </p:txBody>
      </p:sp>
      <p:sp>
        <p:nvSpPr>
          <p:cNvPr id="7" name="Rectangle 6"/>
          <p:cNvSpPr/>
          <p:nvPr/>
        </p:nvSpPr>
        <p:spPr>
          <a:xfrm>
            <a:off x="152400" y="3101687"/>
            <a:ext cx="2109788" cy="1292662"/>
          </a:xfrm>
          <a:prstGeom prst="rect">
            <a:avLst/>
          </a:prstGeom>
        </p:spPr>
        <p:txBody>
          <a:bodyPr wrap="square">
            <a:spAutoFit/>
          </a:bodyPr>
          <a:lstStyle/>
          <a:p>
            <a:r>
              <a:rPr lang="en-US" sz="1400" b="1" dirty="0"/>
              <a:t>FIGURE D-6 </a:t>
            </a:r>
            <a:r>
              <a:rPr lang="en-US" sz="1400" dirty="0"/>
              <a:t>The Library of Congress online catalog lets </a:t>
            </a:r>
            <a:r>
              <a:rPr lang="en-US" sz="1400" dirty="0" smtClean="0"/>
              <a:t>you search </a:t>
            </a:r>
            <a:r>
              <a:rPr lang="en-US" sz="1400" dirty="0"/>
              <a:t>its </a:t>
            </a:r>
            <a:r>
              <a:rPr lang="en-US" sz="1400" dirty="0" smtClean="0"/>
              <a:t>vast collection of resources</a:t>
            </a:r>
            <a:r>
              <a:rPr lang="en-US" sz="1400" dirty="0"/>
              <a:t>.</a:t>
            </a:r>
          </a:p>
          <a:p>
            <a:r>
              <a:rPr lang="en-US" sz="800" b="1" dirty="0"/>
              <a:t>Source: </a:t>
            </a:r>
            <a:r>
              <a:rPr lang="en-US" sz="800" dirty="0"/>
              <a:t>Library of Congress</a:t>
            </a:r>
          </a:p>
        </p:txBody>
      </p:sp>
      <p:pic>
        <p:nvPicPr>
          <p:cNvPr id="4" name="Picture 3" descr="This is a screenshot of the Library of Congress’ webpage. The logo can be seen on the top-left corner of the page. There are three buttons placed next to each other next to the logo. The buttons are labeled ask a librarian, digital collections, library catalogs. There is a search bar on the top-right corner of the page.&#10;There is a vertical menu on the left side of the page. The menu is titled Library of Congress online catalog.&#10;The right side of the page is also titled Library of Congress online catalog. There is another search bar below the title, which is labeled LC online catalog quick search. There are three buttons next to the search bar placed one next to the other. The buttons are labeled browse, advance search, and keyword search. The content below the search bar reads contains 18 million catalog records for books, serials, manuscripts, maps, music, recordings, images, and electronic resources in the Library of Congress collections. Search LC Authorities at authorities.loc.gov.&#10;The content below this is titled additional catalogs &amp; research tools. The content below the title reads the LC online catalog is the main access point to the Library’s collections. Click on the links below to use specialized catalog and tools that provide access to additional LC resources:&#10;There are eight icons placed one below the other in two columns. Starting from the left, the icons in column 1 are labeled the following:&#10;• Archival finding aids - guides to unique Library of Congress archival collections&#10;• Copyright office catalog - U.S. Copyrights restrictions and ownership documents , 1978-present&#10;• Handbook of Latin American studies - Annotated bibliography of scholarly work on Latin America&#10;• Primo Central - Single search for articles and ebooks in selected subscription and free resources available at LC &#10;The icons in column 2 are labeled the following:&#10;• LC authorities - LC authority headings for subjects, names, titles, and name/title combinations&#10;• E-resources online catalog - subscription and free databases, ejournals, and ebooks, accessible at the library&#10;• NLS online catalog - National Library service for the Blind and Physically Handicapped braille and taking notes&#10;• Prints and photographs online catalog - 95% of Prints &amp; Photographs Division holdings, including over 1 million digital images&#10;&#10;" title="FIGURE D-6 The Library of Congress online catalog lets you search its vast collection of resourc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6514" y="1295400"/>
            <a:ext cx="6632705" cy="4905237"/>
          </a:xfrm>
          <a:prstGeom prst="rect">
            <a:avLst/>
          </a:prstGeom>
        </p:spPr>
      </p:pic>
    </p:spTree>
    <p:extLst>
      <p:ext uri="{BB962C8B-B14F-4D97-AF65-F5344CB8AC3E}">
        <p14:creationId xmlns:p14="http://schemas.microsoft.com/office/powerpoint/2010/main" val="32517669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22</a:t>
            </a:fld>
            <a:endParaRPr lang="en-US" dirty="0"/>
          </a:p>
        </p:txBody>
      </p:sp>
      <p:sp>
        <p:nvSpPr>
          <p:cNvPr id="2" name="Title 1"/>
          <p:cNvSpPr>
            <a:spLocks noGrp="1"/>
          </p:cNvSpPr>
          <p:nvPr>
            <p:ph type="title"/>
          </p:nvPr>
        </p:nvSpPr>
        <p:spPr/>
        <p:txBody>
          <a:bodyPr rtlCol="0">
            <a:normAutofit/>
          </a:bodyPr>
          <a:lstStyle/>
          <a:p>
            <a:pPr>
              <a:defRPr/>
            </a:pPr>
            <a:r>
              <a:rPr lang="en-US" dirty="0"/>
              <a:t>The Invisible Web </a:t>
            </a:r>
            <a:r>
              <a:rPr lang="en-US" sz="1400" dirty="0"/>
              <a:t>(Cont</a:t>
            </a:r>
            <a:r>
              <a:rPr lang="en-US" sz="1400" dirty="0" smtClean="0"/>
              <a:t>. 2)</a:t>
            </a:r>
            <a:endParaRPr lang="en-US" sz="1400" dirty="0" smtClean="0"/>
          </a:p>
        </p:txBody>
      </p:sp>
      <p:sp>
        <p:nvSpPr>
          <p:cNvPr id="8" name="Rectangle 7"/>
          <p:cNvSpPr/>
          <p:nvPr/>
        </p:nvSpPr>
        <p:spPr>
          <a:xfrm>
            <a:off x="2225515" y="5604492"/>
            <a:ext cx="6742272" cy="738664"/>
          </a:xfrm>
          <a:prstGeom prst="rect">
            <a:avLst/>
          </a:prstGeom>
        </p:spPr>
        <p:txBody>
          <a:bodyPr wrap="square">
            <a:spAutoFit/>
          </a:bodyPr>
          <a:lstStyle/>
          <a:p>
            <a:r>
              <a:rPr lang="en-US" sz="1400" b="1" dirty="0"/>
              <a:t>FIGURE </a:t>
            </a:r>
            <a:r>
              <a:rPr lang="en-US" sz="1400" b="1" dirty="0" smtClean="0"/>
              <a:t>D-7 </a:t>
            </a:r>
            <a:r>
              <a:rPr lang="en-US" sz="1400" dirty="0"/>
              <a:t>A recap of the three main Internet search resources: search engines, subject directories, and the invisible Web. </a:t>
            </a:r>
            <a:r>
              <a:rPr lang="en-US" sz="1400" dirty="0" smtClean="0"/>
              <a:t>Notice that </a:t>
            </a:r>
            <a:r>
              <a:rPr lang="en-US" sz="1400" dirty="0"/>
              <a:t>each option has advantages and </a:t>
            </a:r>
            <a:r>
              <a:rPr lang="en-US" sz="1400" dirty="0" smtClean="0"/>
              <a:t>disadvantages. </a:t>
            </a:r>
            <a:endParaRPr lang="en-US" sz="1400" dirty="0"/>
          </a:p>
        </p:txBody>
      </p:sp>
      <p:pic>
        <p:nvPicPr>
          <p:cNvPr id="9218" name="Picture 2" descr="The table provides a recap of the Internet search resources. It consists of 5 columns and 3 rows. The header of column 1 reads resource. The header of column 2 reads possible uses. The header of column 3 reads advantages. The header of column 4 reads disadvantages. The header of column 5 reads notes. &#10;In row 2, column 1 reads search engines. The following content is presented in column 2:&#10;Good initial starting point, especially if you have an overall understanding of the topic. Search engines can lead you to important government, professional, or commercial sites.&#10;The following content is presented in column 3: &#10;Flexibility. You can choose from many different engines with various features. Some allow newsgroup access as well. Meta-search engines can return and rank results from multiple sources. Advanced search techniques can be used&#10;The following content is presented in column 4:&#10;Frequently produces information overload. Can return many irrelevant or out-of-date links. Without a refined search, it is impossible to examine results carefully. Some sites allow companies to improve their hits by “pay for performance.”&#10;The following content is presented in column 5:&#10;You can improve search effectiveness significantly by using advanced search techniques based on logical operators.&#10;In row 3, column 1 reads subject directories and column 2 reads good way to get a broad overview of a topic before accessing specific sites.&#10;The following content is presented in column 3:&#10;With a subject directory, you can maintain broader focus and perspective, and work from the general to the specific without getting lost in a maze of websites.&#10;The following content is presented in column 4:&#10;Material is organized by human intervention; quality, currency, and accuracy might vary&#10;The following content is presented in column 5:&#10;Once you work your way through the various levels, you might be able to bookmark the resource for more direct future access.&#10;" title="FIGURE D-7 A recap of the three main Internet search resources: search engines, subject directories, and the invisible Web. Notice that each option has advantages and disadvantages.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498"/>
          <a:stretch/>
        </p:blipFill>
        <p:spPr bwMode="auto">
          <a:xfrm>
            <a:off x="647700" y="1342019"/>
            <a:ext cx="7848600" cy="4224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46685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23</a:t>
            </a:fld>
            <a:endParaRPr lang="en-US" dirty="0"/>
          </a:p>
        </p:txBody>
      </p:sp>
      <p:sp>
        <p:nvSpPr>
          <p:cNvPr id="2" name="Title 1"/>
          <p:cNvSpPr>
            <a:spLocks noGrp="1"/>
          </p:cNvSpPr>
          <p:nvPr>
            <p:ph type="title"/>
          </p:nvPr>
        </p:nvSpPr>
        <p:spPr/>
        <p:txBody>
          <a:bodyPr rtlCol="0">
            <a:normAutofit/>
          </a:bodyPr>
          <a:lstStyle/>
          <a:p>
            <a:pPr>
              <a:defRPr/>
            </a:pPr>
            <a:r>
              <a:rPr lang="en-US" dirty="0"/>
              <a:t>The Invisible Web </a:t>
            </a:r>
            <a:r>
              <a:rPr lang="en-US" sz="1400" dirty="0"/>
              <a:t>(Cont</a:t>
            </a:r>
            <a:r>
              <a:rPr lang="en-US" sz="1400" dirty="0" smtClean="0"/>
              <a:t>. 3)</a:t>
            </a:r>
            <a:endParaRPr lang="en-US" sz="1400" dirty="0" smtClean="0"/>
          </a:p>
        </p:txBody>
      </p:sp>
      <p:sp>
        <p:nvSpPr>
          <p:cNvPr id="8" name="Rectangle 7"/>
          <p:cNvSpPr/>
          <p:nvPr/>
        </p:nvSpPr>
        <p:spPr>
          <a:xfrm>
            <a:off x="2590800" y="5410200"/>
            <a:ext cx="6422232" cy="738664"/>
          </a:xfrm>
          <a:prstGeom prst="rect">
            <a:avLst/>
          </a:prstGeom>
        </p:spPr>
        <p:txBody>
          <a:bodyPr wrap="square">
            <a:spAutoFit/>
          </a:bodyPr>
          <a:lstStyle/>
          <a:p>
            <a:r>
              <a:rPr lang="en-US" sz="1400" b="1" dirty="0"/>
              <a:t>FIGURE </a:t>
            </a:r>
            <a:r>
              <a:rPr lang="en-US" sz="1400" b="1" dirty="0" smtClean="0"/>
              <a:t>D-7 </a:t>
            </a:r>
            <a:r>
              <a:rPr lang="en-US" sz="1400" dirty="0"/>
              <a:t>A recap of the three main Internet search resources: search engines, subject directories, and the invisible Web. </a:t>
            </a:r>
            <a:r>
              <a:rPr lang="en-US" sz="1400" dirty="0" smtClean="0"/>
              <a:t>Notice that </a:t>
            </a:r>
            <a:r>
              <a:rPr lang="en-US" sz="1400" dirty="0"/>
              <a:t>each option has advantages and </a:t>
            </a:r>
            <a:r>
              <a:rPr lang="en-US" sz="1400" dirty="0" smtClean="0"/>
              <a:t>disadvantages. </a:t>
            </a:r>
            <a:endParaRPr lang="en-US" sz="1400" dirty="0"/>
          </a:p>
        </p:txBody>
      </p:sp>
      <p:pic>
        <p:nvPicPr>
          <p:cNvPr id="3" name="Picture 2" descr="This table is continued from the last slide. It provides a recap of the Internet search resources. It consists of 5 columns and 2 rows. The header of column 1 reads resource. The header of column 2 reads possible uses. The header of column 3 reads advantages. The header of column 4 reads disadvantages. The header of column 5 reads notes. &#10;In row 2, column 1 reads invisible Web and column 2 reads Information from nonindexed databases and searchable directories such as company financial reports, library holdings, industry reports, and government information.&#10;The following content is presented in column 3:&#10;Very diverse resource. Many more pages on the web are nonindexed rather than indexed&#10;The following content is presented in column 4:&#10;Can be difficult to access unless you know where to look. Navigating a searchable database can be more difficult than using a traditional search engine, because no common interface exists.&#10;The following content is presented in column 5:&#10;Portal sites are available to help you navigate the invisible Web. You can use a general search engine to locate searchable databases by searching a subject term and the word database.&#10;" title="FIGURE D-7 A recap of the three main Internet search resources: search engines, subject directories, and the invisible Web. Notice that each option has advantages and disadvantage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981200"/>
            <a:ext cx="8675481" cy="3022162"/>
          </a:xfrm>
          <a:prstGeom prst="rect">
            <a:avLst/>
          </a:prstGeom>
        </p:spPr>
      </p:pic>
    </p:spTree>
    <p:extLst>
      <p:ext uri="{BB962C8B-B14F-4D97-AF65-F5344CB8AC3E}">
        <p14:creationId xmlns:p14="http://schemas.microsoft.com/office/powerpoint/2010/main" val="28687642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24</a:t>
            </a:fld>
            <a:endParaRPr lang="en-US" dirty="0"/>
          </a:p>
        </p:txBody>
      </p:sp>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Internet Communication Channels</a:t>
            </a:r>
          </a:p>
        </p:txBody>
      </p:sp>
      <p:sp>
        <p:nvSpPr>
          <p:cNvPr id="5" name="Text Placeholder 2"/>
          <p:cNvSpPr txBox="1">
            <a:spLocks/>
          </p:cNvSpPr>
          <p:nvPr/>
        </p:nvSpPr>
        <p:spPr>
          <a:xfrm>
            <a:off x="457200" y="1481328"/>
            <a:ext cx="8229600" cy="4525963"/>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b="1" dirty="0" smtClean="0"/>
              <a:t>Social Networking</a:t>
            </a:r>
          </a:p>
          <a:p>
            <a:pPr lvl="1" fontAlgn="auto">
              <a:spcAft>
                <a:spcPts val="0"/>
              </a:spcAft>
            </a:pPr>
            <a:r>
              <a:rPr lang="en-US" dirty="0" smtClean="0"/>
              <a:t>Sites such as Facebook, Twitter, and LinkedIn have gained enormous popularity in recent years</a:t>
            </a:r>
          </a:p>
          <a:p>
            <a:pPr lvl="1" fontAlgn="auto">
              <a:spcAft>
                <a:spcPts val="0"/>
              </a:spcAft>
            </a:pPr>
            <a:r>
              <a:rPr lang="en-US" dirty="0" smtClean="0"/>
              <a:t>Allows one to connect to an extended family of personal and professional contacts </a:t>
            </a:r>
          </a:p>
          <a:p>
            <a:pPr fontAlgn="auto"/>
            <a:r>
              <a:rPr lang="en-US" b="1" dirty="0" smtClean="0"/>
              <a:t>Forums</a:t>
            </a:r>
          </a:p>
          <a:p>
            <a:pPr lvl="1" fontAlgn="auto"/>
            <a:r>
              <a:rPr lang="en-US" dirty="0" smtClean="0"/>
              <a:t>Offer online discussions addressing many subjects</a:t>
            </a:r>
          </a:p>
          <a:p>
            <a:pPr lvl="1" fontAlgn="auto"/>
            <a:r>
              <a:rPr lang="en-US" dirty="0" smtClean="0"/>
              <a:t>Individuals can tap into the knowledge and opinions of others in a large online </a:t>
            </a:r>
            <a:r>
              <a:rPr lang="en-US" dirty="0" smtClean="0"/>
              <a:t>community </a:t>
            </a:r>
            <a:endParaRPr lang="en-US" dirty="0" smtClean="0"/>
          </a:p>
        </p:txBody>
      </p:sp>
    </p:spTree>
    <p:extLst>
      <p:ext uri="{BB962C8B-B14F-4D97-AF65-F5344CB8AC3E}">
        <p14:creationId xmlns:p14="http://schemas.microsoft.com/office/powerpoint/2010/main" val="3477444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25</a:t>
            </a:fld>
            <a:endParaRPr lang="en-US" dirty="0"/>
          </a:p>
        </p:txBody>
      </p:sp>
      <p:sp>
        <p:nvSpPr>
          <p:cNvPr id="2" name="Title 1"/>
          <p:cNvSpPr>
            <a:spLocks noGrp="1"/>
          </p:cNvSpPr>
          <p:nvPr>
            <p:ph type="title"/>
          </p:nvPr>
        </p:nvSpPr>
        <p:spPr/>
        <p:txBody>
          <a:bodyPr rtlCol="0">
            <a:normAutofit fontScale="90000"/>
          </a:bodyPr>
          <a:lstStyle/>
          <a:p>
            <a:pPr>
              <a:defRPr/>
            </a:pPr>
            <a:r>
              <a:rPr lang="en-US" dirty="0"/>
              <a:t>Internet Communication Channels </a:t>
            </a:r>
            <a:r>
              <a:rPr lang="en-US" sz="1600" dirty="0"/>
              <a:t>(Cont</a:t>
            </a:r>
            <a:r>
              <a:rPr lang="en-US" sz="1600" dirty="0" smtClean="0"/>
              <a:t>. 1)</a:t>
            </a:r>
            <a:endParaRPr lang="en-US" sz="1300" dirty="0" smtClean="0"/>
          </a:p>
        </p:txBody>
      </p:sp>
      <p:sp>
        <p:nvSpPr>
          <p:cNvPr id="7" name="Rectangle 6"/>
          <p:cNvSpPr/>
          <p:nvPr/>
        </p:nvSpPr>
        <p:spPr>
          <a:xfrm>
            <a:off x="2362200" y="5761613"/>
            <a:ext cx="6477000" cy="646331"/>
          </a:xfrm>
          <a:prstGeom prst="rect">
            <a:avLst/>
          </a:prstGeom>
        </p:spPr>
        <p:txBody>
          <a:bodyPr wrap="square">
            <a:spAutoFit/>
          </a:bodyPr>
          <a:lstStyle/>
          <a:p>
            <a:r>
              <a:rPr lang="en-US" sz="1400" b="1" dirty="0" smtClean="0"/>
              <a:t>FIGURE D-9 </a:t>
            </a:r>
            <a:r>
              <a:rPr lang="en-IN" sz="1400" dirty="0"/>
              <a:t>Google Groups allows you to participate in </a:t>
            </a:r>
            <a:r>
              <a:rPr lang="en-IN" sz="1400" dirty="0" smtClean="0"/>
              <a:t>numerous discussion </a:t>
            </a:r>
            <a:r>
              <a:rPr lang="en-IN" sz="1400" dirty="0"/>
              <a:t>groups on every imaginable topic, and to create new groups</a:t>
            </a:r>
            <a:r>
              <a:rPr lang="en-IN" sz="1400" dirty="0" smtClean="0"/>
              <a:t>.</a:t>
            </a:r>
          </a:p>
          <a:p>
            <a:r>
              <a:rPr lang="en-IN" sz="800" b="1" dirty="0"/>
              <a:t>Source: </a:t>
            </a:r>
            <a:r>
              <a:rPr lang="en-IN" sz="800" dirty="0"/>
              <a:t>Google Inc.</a:t>
            </a:r>
            <a:endParaRPr lang="en-US" sz="800" dirty="0"/>
          </a:p>
        </p:txBody>
      </p:sp>
      <p:pic>
        <p:nvPicPr>
          <p:cNvPr id="3" name="Picture 2" descr="This is a screenshot of the web page of Google groups. The task bar on the top of the page consists of the following tabs: +You, search, images, Maps, Play, YouTube, News, Gmail, Drive, Calendar, and more. The Google logo and a search bar with a magnifying glass icon can be seen below the task bar. The header below the logo reads Groups. The following text is placed one below the other:&#10;• Search results for software testing&#10;• Sorted by relevance, sort by date&#10;• Groups matching software testing - comp.software.testing and software testing company&#10;• [ANN] Automated software testing group: comp.lang.java.gui&#10;• QA, software testing, windows development group: atl.resumes&#10;" title="FIGURE D-9 Google Groups allows you to participate in numerous discussion groups on every imaginable topic, and to create new grou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407" y="1502856"/>
            <a:ext cx="7155185" cy="4244469"/>
          </a:xfrm>
          <a:prstGeom prst="rect">
            <a:avLst/>
          </a:prstGeom>
        </p:spPr>
      </p:pic>
    </p:spTree>
    <p:extLst>
      <p:ext uri="{BB962C8B-B14F-4D97-AF65-F5344CB8AC3E}">
        <p14:creationId xmlns:p14="http://schemas.microsoft.com/office/powerpoint/2010/main" val="35538783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00011" y="1479741"/>
            <a:ext cx="4495801" cy="4005072"/>
          </a:xfrm>
        </p:spPr>
        <p:txBody>
          <a:bodyPr>
            <a:noAutofit/>
          </a:bodyPr>
          <a:lstStyle/>
          <a:p>
            <a:r>
              <a:rPr lang="en-US" b="1" dirty="0" smtClean="0"/>
              <a:t>Newsletters, Blogs, </a:t>
            </a:r>
            <a:br>
              <a:rPr lang="en-US" b="1" dirty="0" smtClean="0"/>
            </a:br>
            <a:r>
              <a:rPr lang="en-US" b="1" dirty="0" smtClean="0"/>
              <a:t>Podcasts, and Videos</a:t>
            </a:r>
          </a:p>
          <a:p>
            <a:pPr lvl="1"/>
            <a:r>
              <a:rPr lang="en-US" dirty="0" smtClean="0"/>
              <a:t>Many online magazines offer free e-mail </a:t>
            </a:r>
            <a:r>
              <a:rPr lang="en-US" b="1" dirty="0" smtClean="0"/>
              <a:t>newsletters</a:t>
            </a:r>
          </a:p>
          <a:p>
            <a:pPr lvl="1"/>
            <a:r>
              <a:rPr lang="en-US" b="1" dirty="0" smtClean="0"/>
              <a:t>Blogs</a:t>
            </a:r>
            <a:r>
              <a:rPr lang="en-US" dirty="0"/>
              <a:t>:</a:t>
            </a:r>
            <a:r>
              <a:rPr lang="en-US" dirty="0" smtClean="0"/>
              <a:t> Web-based, logs or journals</a:t>
            </a:r>
          </a:p>
          <a:p>
            <a:pPr lvl="1"/>
            <a:r>
              <a:rPr lang="en-US" b="1" dirty="0" smtClean="0"/>
              <a:t>Podcast</a:t>
            </a:r>
            <a:r>
              <a:rPr lang="en-US" dirty="0" smtClean="0"/>
              <a:t>: Audio blog</a:t>
            </a:r>
          </a:p>
          <a:p>
            <a:pPr lvl="1"/>
            <a:r>
              <a:rPr lang="en-US" dirty="0" smtClean="0"/>
              <a:t>Online video </a:t>
            </a:r>
            <a:r>
              <a:rPr lang="en-US" dirty="0" smtClean="0"/>
              <a:t>services</a:t>
            </a:r>
            <a:endParaRPr lang="en-US" dirty="0" smtClean="0"/>
          </a:p>
          <a:p>
            <a:pPr lvl="2"/>
            <a:r>
              <a:rPr lang="en-US" dirty="0" smtClean="0"/>
              <a:t>Example - YouTube</a:t>
            </a:r>
          </a:p>
        </p:txBody>
      </p:sp>
      <p:sp>
        <p:nvSpPr>
          <p:cNvPr id="6" name="Slide Number Placeholder 5"/>
          <p:cNvSpPr>
            <a:spLocks noGrp="1"/>
          </p:cNvSpPr>
          <p:nvPr>
            <p:ph type="sldNum" sz="quarter" idx="12"/>
          </p:nvPr>
        </p:nvSpPr>
        <p:spPr/>
        <p:txBody>
          <a:bodyPr/>
          <a:lstStyle/>
          <a:p>
            <a:fld id="{36545198-DF98-4860-AAF4-4269071BD701}" type="slidenum">
              <a:rPr lang="en-US" smtClean="0"/>
              <a:pPr/>
              <a:t>26</a:t>
            </a:fld>
            <a:endParaRPr lang="en-US" dirty="0"/>
          </a:p>
        </p:txBody>
      </p:sp>
      <p:sp>
        <p:nvSpPr>
          <p:cNvPr id="2" name="Title 1"/>
          <p:cNvSpPr>
            <a:spLocks noGrp="1"/>
          </p:cNvSpPr>
          <p:nvPr>
            <p:ph type="title"/>
          </p:nvPr>
        </p:nvSpPr>
        <p:spPr/>
        <p:txBody>
          <a:bodyPr>
            <a:normAutofit fontScale="90000"/>
          </a:bodyPr>
          <a:lstStyle/>
          <a:p>
            <a:r>
              <a:rPr lang="en-US" dirty="0" smtClean="0"/>
              <a:t>Internet Communication Channels </a:t>
            </a:r>
            <a:r>
              <a:rPr lang="en-US" sz="1600" dirty="0" smtClean="0"/>
              <a:t>(Cont</a:t>
            </a:r>
            <a:r>
              <a:rPr lang="en-US" sz="1600" dirty="0" smtClean="0"/>
              <a:t>. 2)</a:t>
            </a:r>
            <a:endParaRPr lang="en-US" sz="1600" dirty="0" smtClean="0"/>
          </a:p>
        </p:txBody>
      </p:sp>
      <p:sp>
        <p:nvSpPr>
          <p:cNvPr id="7" name="Rectangle 6"/>
          <p:cNvSpPr/>
          <p:nvPr/>
        </p:nvSpPr>
        <p:spPr>
          <a:xfrm>
            <a:off x="4800600" y="5330726"/>
            <a:ext cx="3886199" cy="861774"/>
          </a:xfrm>
          <a:prstGeom prst="rect">
            <a:avLst/>
          </a:prstGeom>
        </p:spPr>
        <p:txBody>
          <a:bodyPr wrap="square">
            <a:spAutoFit/>
          </a:bodyPr>
          <a:lstStyle/>
          <a:p>
            <a:r>
              <a:rPr lang="en-US" sz="1400" b="1" dirty="0" smtClean="0"/>
              <a:t>FIGURE D-10 </a:t>
            </a:r>
            <a:r>
              <a:rPr lang="en-IN" sz="1400" dirty="0"/>
              <a:t>CNET offers numerous free newsletters, </a:t>
            </a:r>
            <a:r>
              <a:rPr lang="en-IN" sz="1400" dirty="0" smtClean="0"/>
              <a:t>many of </a:t>
            </a:r>
            <a:r>
              <a:rPr lang="en-IN" sz="1400" dirty="0"/>
              <a:t>which are delivered in video format</a:t>
            </a:r>
            <a:r>
              <a:rPr lang="en-IN" sz="1400" dirty="0" smtClean="0"/>
              <a:t>.</a:t>
            </a:r>
            <a:r>
              <a:rPr lang="en-US" sz="1400" dirty="0" smtClean="0"/>
              <a:t> </a:t>
            </a:r>
          </a:p>
          <a:p>
            <a:r>
              <a:rPr lang="en-IN" sz="800" b="1" dirty="0"/>
              <a:t>Source: </a:t>
            </a:r>
            <a:r>
              <a:rPr lang="en-IN" sz="800" dirty="0"/>
              <a:t>CBS Interactive Inc.</a:t>
            </a:r>
            <a:endParaRPr lang="en-US" sz="800" dirty="0"/>
          </a:p>
        </p:txBody>
      </p:sp>
      <p:pic>
        <p:nvPicPr>
          <p:cNvPr id="3" name="Picture 2" descr="This is a screenshot of the webpage of CNET. The CNET logo is seen on the top-left corner of the page. The following buttons are placed one after the other, next to the logo: reviews, news, download, CNET TV, how to, deals. On the extreme right, there are log in and join options. &#10;There are more buttons below the logo. These buttons are labeled home, my profile, and newsletter. The header below the buttons reads sign up for CNET newsletters. &#10;Below this, various newsletters are mentioned under two categories. &#10;The first category reads recommended newsletters – These newsletters will get you started and CNET essentials. &#10;There are 2 newsletters in this category. The first one is labeled today on CNET - Weekdays and the  second one is labeled CNET how to - Thursdays. There is a view sample link and a subscribe button next to each of the newsletter titles.  &#10;The second category is labeled CNET essentials. There are 3 newsletters in this category. The first one is labeled today on CNET - Weekdays, the second one is labeled CNET TV - Thursdays and Fridays, and the third one is labeled CNET Apple report - Thursdays. There is a view sample link and a subscribe button next to each of the newsletter titles.&#10;" title="FIGURE D-10 CNET offers numerous free newsletters, many of which are delivered in video format.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7712" y="1759359"/>
            <a:ext cx="4511443" cy="3355923"/>
          </a:xfrm>
          <a:prstGeom prst="rect">
            <a:avLst/>
          </a:prstGeom>
        </p:spPr>
      </p:pic>
    </p:spTree>
    <p:extLst>
      <p:ext uri="{BB962C8B-B14F-4D97-AF65-F5344CB8AC3E}">
        <p14:creationId xmlns:p14="http://schemas.microsoft.com/office/powerpoint/2010/main" val="26933837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b="1" dirty="0"/>
              <a:t>Really Simple </a:t>
            </a:r>
            <a:r>
              <a:rPr lang="en-US" b="1" dirty="0" smtClean="0"/>
              <a:t>Syndication (RSS) Feeds</a:t>
            </a:r>
          </a:p>
          <a:p>
            <a:pPr lvl="1"/>
            <a:r>
              <a:rPr lang="en-US" dirty="0" smtClean="0"/>
              <a:t>Older </a:t>
            </a:r>
            <a:r>
              <a:rPr lang="en-US" dirty="0"/>
              <a:t>format for </a:t>
            </a:r>
            <a:r>
              <a:rPr lang="en-US" dirty="0" smtClean="0"/>
              <a:t>publishing frequently </a:t>
            </a:r>
            <a:r>
              <a:rPr lang="en-US" dirty="0"/>
              <a:t>updated content to users who subscribe to an RSS </a:t>
            </a:r>
            <a:r>
              <a:rPr lang="en-US" dirty="0" smtClean="0"/>
              <a:t>download</a:t>
            </a:r>
          </a:p>
          <a:p>
            <a:pPr lvl="1"/>
            <a:r>
              <a:rPr lang="en-US" b="1" dirty="0" smtClean="0"/>
              <a:t>Feed reader (aggregator)</a:t>
            </a:r>
            <a:r>
              <a:rPr lang="en-US" dirty="0" smtClean="0"/>
              <a:t>: Software used to read RSS feed</a:t>
            </a:r>
            <a:endParaRPr lang="en-US" dirty="0"/>
          </a:p>
          <a:p>
            <a:r>
              <a:rPr lang="en-US" b="1" dirty="0" smtClean="0"/>
              <a:t>Mailing</a:t>
            </a:r>
            <a:r>
              <a:rPr lang="en-US" dirty="0" smtClean="0"/>
              <a:t> </a:t>
            </a:r>
            <a:r>
              <a:rPr lang="en-US" b="1" dirty="0" smtClean="0"/>
              <a:t>Lists</a:t>
            </a:r>
          </a:p>
          <a:p>
            <a:pPr lvl="1"/>
            <a:r>
              <a:rPr lang="en-US" dirty="0" smtClean="0"/>
              <a:t>Provides a forum for people who want to exchange information about specific topics</a:t>
            </a:r>
          </a:p>
          <a:p>
            <a:pPr lvl="1"/>
            <a:r>
              <a:rPr lang="en-US" b="1" dirty="0" smtClean="0"/>
              <a:t>List </a:t>
            </a:r>
            <a:r>
              <a:rPr lang="en-US" b="1" dirty="0"/>
              <a:t>server (listserv</a:t>
            </a:r>
            <a:r>
              <a:rPr lang="en-US" b="1" dirty="0" smtClean="0"/>
              <a:t>)</a:t>
            </a:r>
            <a:r>
              <a:rPr lang="en-US" dirty="0" smtClean="0"/>
              <a:t>:</a:t>
            </a:r>
            <a:r>
              <a:rPr lang="en-US" b="1" dirty="0" smtClean="0"/>
              <a:t> </a:t>
            </a:r>
            <a:r>
              <a:rPr lang="en-US" dirty="0" smtClean="0"/>
              <a:t>Computer that directs </a:t>
            </a:r>
            <a:r>
              <a:rPr lang="en-US" dirty="0"/>
              <a:t>email </a:t>
            </a:r>
            <a:r>
              <a:rPr lang="en-US" dirty="0" smtClean="0"/>
              <a:t>to people </a:t>
            </a:r>
            <a:r>
              <a:rPr lang="en-US" dirty="0"/>
              <a:t>who subscribe </a:t>
            </a:r>
            <a:r>
              <a:rPr lang="en-US" dirty="0" smtClean="0"/>
              <a:t>to the mailing list</a:t>
            </a:r>
            <a:endParaRPr lang="en-US" dirty="0"/>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27</a:t>
            </a:fld>
            <a:endParaRPr lang="en-US" dirty="0"/>
          </a:p>
        </p:txBody>
      </p:sp>
      <p:sp>
        <p:nvSpPr>
          <p:cNvPr id="2" name="Title 1"/>
          <p:cNvSpPr>
            <a:spLocks noGrp="1"/>
          </p:cNvSpPr>
          <p:nvPr>
            <p:ph type="title"/>
          </p:nvPr>
        </p:nvSpPr>
        <p:spPr/>
        <p:txBody>
          <a:bodyPr>
            <a:normAutofit fontScale="90000"/>
          </a:bodyPr>
          <a:lstStyle/>
          <a:p>
            <a:r>
              <a:rPr lang="en-US" dirty="0"/>
              <a:t>Internet Communication Channels </a:t>
            </a:r>
            <a:r>
              <a:rPr lang="en-US" sz="1600" dirty="0"/>
              <a:t>(Cont</a:t>
            </a:r>
            <a:r>
              <a:rPr lang="en-US" sz="1600" dirty="0" smtClean="0"/>
              <a:t>. 3)</a:t>
            </a:r>
            <a:endParaRPr lang="en-US" sz="1600" dirty="0" smtClean="0"/>
          </a:p>
        </p:txBody>
      </p:sp>
    </p:spTree>
    <p:extLst>
      <p:ext uri="{BB962C8B-B14F-4D97-AF65-F5344CB8AC3E}">
        <p14:creationId xmlns:p14="http://schemas.microsoft.com/office/powerpoint/2010/main" val="40449030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28</a:t>
            </a:fld>
            <a:endParaRPr lang="en-US" dirty="0"/>
          </a:p>
        </p:txBody>
      </p:sp>
      <p:sp>
        <p:nvSpPr>
          <p:cNvPr id="2" name="Title 1"/>
          <p:cNvSpPr>
            <a:spLocks noGrp="1"/>
          </p:cNvSpPr>
          <p:nvPr>
            <p:ph type="title"/>
          </p:nvPr>
        </p:nvSpPr>
        <p:spPr/>
        <p:txBody>
          <a:bodyPr rtlCol="0">
            <a:normAutofit fontScale="90000"/>
          </a:bodyPr>
          <a:lstStyle/>
          <a:p>
            <a:pPr>
              <a:defRPr/>
            </a:pPr>
            <a:r>
              <a:rPr lang="en-US" dirty="0"/>
              <a:t>Internet Communication Channels </a:t>
            </a:r>
            <a:r>
              <a:rPr lang="en-US" sz="1600" dirty="0"/>
              <a:t>(Cont</a:t>
            </a:r>
            <a:r>
              <a:rPr lang="en-US" sz="1600" dirty="0" smtClean="0"/>
              <a:t>. 4)</a:t>
            </a:r>
            <a:endParaRPr lang="en-US" sz="1300" dirty="0" smtClean="0"/>
          </a:p>
        </p:txBody>
      </p:sp>
      <p:sp>
        <p:nvSpPr>
          <p:cNvPr id="7" name="Rectangle 6"/>
          <p:cNvSpPr/>
          <p:nvPr/>
        </p:nvSpPr>
        <p:spPr>
          <a:xfrm>
            <a:off x="624730" y="5174871"/>
            <a:ext cx="8121091" cy="430887"/>
          </a:xfrm>
          <a:prstGeom prst="rect">
            <a:avLst/>
          </a:prstGeom>
        </p:spPr>
        <p:txBody>
          <a:bodyPr wrap="square">
            <a:spAutoFit/>
          </a:bodyPr>
          <a:lstStyle/>
          <a:p>
            <a:r>
              <a:rPr lang="en-US" sz="1400" b="1" dirty="0" smtClean="0"/>
              <a:t>FIGURE D-11 </a:t>
            </a:r>
            <a:r>
              <a:rPr lang="en-IN" sz="1400" dirty="0"/>
              <a:t>Tile.net is an example of a website that </a:t>
            </a:r>
            <a:r>
              <a:rPr lang="en-IN" sz="1400" dirty="0" smtClean="0"/>
              <a:t>organizes mailing </a:t>
            </a:r>
            <a:r>
              <a:rPr lang="en-IN" sz="1400" dirty="0"/>
              <a:t>lists by name and subject</a:t>
            </a:r>
            <a:r>
              <a:rPr lang="en-IN" sz="1400" dirty="0" smtClean="0"/>
              <a:t>.</a:t>
            </a:r>
          </a:p>
          <a:p>
            <a:r>
              <a:rPr lang="en-IN" sz="800" b="1" dirty="0"/>
              <a:t>Source: </a:t>
            </a:r>
            <a:r>
              <a:rPr lang="en-IN" sz="800" dirty="0"/>
              <a:t>Tile.net</a:t>
            </a:r>
            <a:endParaRPr lang="en-US" sz="800" dirty="0"/>
          </a:p>
        </p:txBody>
      </p:sp>
      <p:pic>
        <p:nvPicPr>
          <p:cNvPr id="4" name="Picture 3" descr="This is a screenshot of the webpage tile.net. The header reads tile.net. Below it, on the right, tile.net/lists, the reference guide to email newsletter and discussion list is mentioned. The header on the left side reads all listed by. The following contents are listed below the title:&#10;• Name - A, B, C, D, E, F, G, H, I, J, K, L, M, N, O, P, Q, R, S, T, U, V, W, X, Y, Z&#10;• Description - A, B, C, D, E, F, G, H, I, J, K, L, M, N, O, P, Q, R, S, T, U, V, W, X, Y, Z&#10;• Domain - A, B, C, D, E, F, G, H, I, J, K, L, M, N, O, P, Q, R, S, T, U, V, W, X, Y, Z&#10;" title="FIGURE D-11 Tile.net is an example of a website that organizes mailing lists by name and subje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884" y="1905000"/>
            <a:ext cx="6676231" cy="3122097"/>
          </a:xfrm>
          <a:prstGeom prst="rect">
            <a:avLst/>
          </a:prstGeom>
        </p:spPr>
      </p:pic>
    </p:spTree>
    <p:extLst>
      <p:ext uri="{BB962C8B-B14F-4D97-AF65-F5344CB8AC3E}">
        <p14:creationId xmlns:p14="http://schemas.microsoft.com/office/powerpoint/2010/main" val="7387682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b="1" dirty="0" smtClean="0"/>
              <a:t>Chat Rooms (Channels)</a:t>
            </a:r>
            <a:endParaRPr lang="en-US" dirty="0"/>
          </a:p>
          <a:p>
            <a:pPr lvl="1"/>
            <a:r>
              <a:rPr lang="en-US" dirty="0" smtClean="0"/>
              <a:t>An online meeting place where users can interact and converse in real time</a:t>
            </a:r>
          </a:p>
          <a:p>
            <a:pPr lvl="1"/>
            <a:r>
              <a:rPr lang="en-US" dirty="0" smtClean="0"/>
              <a:t>Used </a:t>
            </a:r>
            <a:r>
              <a:rPr lang="en-US" dirty="0"/>
              <a:t>in conjunction with webinars</a:t>
            </a:r>
            <a:endParaRPr lang="en-US" dirty="0" smtClean="0"/>
          </a:p>
          <a:p>
            <a:r>
              <a:rPr lang="en-US" b="1" dirty="0" smtClean="0"/>
              <a:t>Instant Messaging (IM) and Text Messaging</a:t>
            </a:r>
          </a:p>
          <a:p>
            <a:pPr lvl="1"/>
            <a:r>
              <a:rPr lang="en-US" dirty="0" smtClean="0"/>
              <a:t>Instant messaging allows online users to exchange messages immediately, even while working in another program or application</a:t>
            </a:r>
          </a:p>
          <a:p>
            <a:pPr lvl="1"/>
            <a:r>
              <a:rPr lang="en-US" b="1" dirty="0" smtClean="0"/>
              <a:t>Texts messages </a:t>
            </a:r>
            <a:r>
              <a:rPr lang="en-US" dirty="0" smtClean="0"/>
              <a:t>are sent across mobile phones or wireless devices </a:t>
            </a:r>
          </a:p>
          <a:p>
            <a:pPr lvl="1"/>
            <a:endParaRPr lang="en-US" dirty="0" smtClean="0"/>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29</a:t>
            </a:fld>
            <a:endParaRPr lang="en-US" dirty="0"/>
          </a:p>
        </p:txBody>
      </p:sp>
      <p:sp>
        <p:nvSpPr>
          <p:cNvPr id="2" name="Title 1"/>
          <p:cNvSpPr>
            <a:spLocks noGrp="1"/>
          </p:cNvSpPr>
          <p:nvPr>
            <p:ph type="title"/>
          </p:nvPr>
        </p:nvSpPr>
        <p:spPr/>
        <p:txBody>
          <a:bodyPr>
            <a:normAutofit fontScale="90000"/>
          </a:bodyPr>
          <a:lstStyle/>
          <a:p>
            <a:r>
              <a:rPr lang="en-US" dirty="0"/>
              <a:t>Internet Communication Channels </a:t>
            </a:r>
            <a:r>
              <a:rPr lang="en-US" sz="1600" dirty="0"/>
              <a:t>(Cont</a:t>
            </a:r>
            <a:r>
              <a:rPr lang="en-US" sz="1600" dirty="0" smtClean="0"/>
              <a:t>. 5)</a:t>
            </a:r>
            <a:endParaRPr lang="en-US" sz="1600" dirty="0" smtClean="0"/>
          </a:p>
        </p:txBody>
      </p:sp>
    </p:spTree>
    <p:extLst>
      <p:ext uri="{BB962C8B-B14F-4D97-AF65-F5344CB8AC3E}">
        <p14:creationId xmlns:p14="http://schemas.microsoft.com/office/powerpoint/2010/main" val="25045908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2"/>
          <p:cNvSpPr>
            <a:spLocks noGrp="1"/>
          </p:cNvSpPr>
          <p:nvPr>
            <p:ph idx="1"/>
          </p:nvPr>
        </p:nvSpPr>
        <p:spPr/>
        <p:txBody>
          <a:bodyPr>
            <a:noAutofit/>
          </a:bodyPr>
          <a:lstStyle/>
          <a:p>
            <a:pPr>
              <a:spcBef>
                <a:spcPts val="300"/>
              </a:spcBef>
            </a:pPr>
            <a:r>
              <a:rPr lang="en-US" dirty="0" smtClean="0"/>
              <a:t>Demonstrate advanced search techniques, including Boolean logic and Venn diagrams</a:t>
            </a:r>
          </a:p>
          <a:p>
            <a:pPr>
              <a:spcBef>
                <a:spcPts val="300"/>
              </a:spcBef>
            </a:pPr>
            <a:r>
              <a:rPr lang="en-US" dirty="0" smtClean="0"/>
              <a:t>Describe Internet communication channels, including social networking, forums, newsletters, blogs, podcasts, RSS feeds, webinars, mailing lists, chat rooms, instant messaging, and text messaging</a:t>
            </a:r>
          </a:p>
          <a:p>
            <a:pPr>
              <a:spcBef>
                <a:spcPts val="300"/>
              </a:spcBef>
            </a:pPr>
            <a:r>
              <a:rPr lang="en-US" dirty="0"/>
              <a:t>Provide examples of IT community resources of value to a systems analyst</a:t>
            </a:r>
          </a:p>
          <a:p>
            <a:pPr>
              <a:spcBef>
                <a:spcPts val="300"/>
              </a:spcBef>
            </a:pPr>
            <a:r>
              <a:rPr lang="en-US" dirty="0"/>
              <a:t>Explain the benefits and disadvantages of online learning opportunities</a:t>
            </a:r>
          </a:p>
          <a:p>
            <a:pPr>
              <a:spcBef>
                <a:spcPts val="300"/>
              </a:spcBef>
            </a:pPr>
            <a:endParaRPr lang="en-US" dirty="0" smtClean="0"/>
          </a:p>
        </p:txBody>
      </p:sp>
      <p:sp>
        <p:nvSpPr>
          <p:cNvPr id="6" name="Slide Number Placeholder 5"/>
          <p:cNvSpPr>
            <a:spLocks noGrp="1"/>
          </p:cNvSpPr>
          <p:nvPr>
            <p:ph type="sldNum" sz="quarter" idx="12"/>
          </p:nvPr>
        </p:nvSpPr>
        <p:spPr/>
        <p:txBody>
          <a:bodyPr/>
          <a:lstStyle/>
          <a:p>
            <a:fld id="{046585E2-4C0B-443F-A25D-E625A79689EE}" type="slidenum">
              <a:rPr lang="en-US" smtClean="0"/>
              <a:pPr/>
              <a:t>3</a:t>
            </a:fld>
            <a:endParaRPr lang="en-US" dirty="0"/>
          </a:p>
        </p:txBody>
      </p:sp>
      <p:sp>
        <p:nvSpPr>
          <p:cNvPr id="16385" name="Title 1"/>
          <p:cNvSpPr>
            <a:spLocks noGrp="1"/>
          </p:cNvSpPr>
          <p:nvPr>
            <p:ph type="title"/>
          </p:nvPr>
        </p:nvSpPr>
        <p:spPr/>
        <p:txBody>
          <a:bodyPr/>
          <a:lstStyle/>
          <a:p>
            <a:r>
              <a:rPr lang="en-US" dirty="0" smtClean="0"/>
              <a:t>Chapter Objectives </a:t>
            </a:r>
            <a:r>
              <a:rPr lang="en-US" sz="1400" dirty="0" smtClean="0"/>
              <a:t>(Cont.) </a:t>
            </a:r>
          </a:p>
        </p:txBody>
      </p:sp>
    </p:spTree>
    <p:extLst>
      <p:ext uri="{BB962C8B-B14F-4D97-AF65-F5344CB8AC3E}">
        <p14:creationId xmlns:p14="http://schemas.microsoft.com/office/powerpoint/2010/main" val="11642045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30</a:t>
            </a:fld>
            <a:endParaRPr lang="en-US" dirty="0"/>
          </a:p>
        </p:txBody>
      </p:sp>
      <p:sp>
        <p:nvSpPr>
          <p:cNvPr id="2" name="Title 1"/>
          <p:cNvSpPr>
            <a:spLocks noGrp="1"/>
          </p:cNvSpPr>
          <p:nvPr>
            <p:ph type="title"/>
          </p:nvPr>
        </p:nvSpPr>
        <p:spPr/>
        <p:txBody>
          <a:bodyPr rtlCol="0">
            <a:normAutofit fontScale="90000"/>
          </a:bodyPr>
          <a:lstStyle/>
          <a:p>
            <a:pPr>
              <a:defRPr/>
            </a:pPr>
            <a:r>
              <a:rPr lang="en-US" dirty="0"/>
              <a:t>Internet Communication Channels </a:t>
            </a:r>
            <a:r>
              <a:rPr lang="en-US" sz="1600" dirty="0"/>
              <a:t>(Cont</a:t>
            </a:r>
            <a:r>
              <a:rPr lang="en-US" sz="1600" dirty="0" smtClean="0"/>
              <a:t>. 6)</a:t>
            </a:r>
            <a:endParaRPr lang="en-US" sz="1300" dirty="0" smtClean="0"/>
          </a:p>
        </p:txBody>
      </p:sp>
      <p:sp>
        <p:nvSpPr>
          <p:cNvPr id="7" name="Rectangle 6"/>
          <p:cNvSpPr/>
          <p:nvPr/>
        </p:nvSpPr>
        <p:spPr>
          <a:xfrm>
            <a:off x="581920" y="5522916"/>
            <a:ext cx="7857231" cy="523220"/>
          </a:xfrm>
          <a:prstGeom prst="rect">
            <a:avLst/>
          </a:prstGeom>
        </p:spPr>
        <p:txBody>
          <a:bodyPr wrap="square">
            <a:spAutoFit/>
          </a:bodyPr>
          <a:lstStyle/>
          <a:p>
            <a:r>
              <a:rPr lang="en-US" sz="1400" b="1" dirty="0" smtClean="0"/>
              <a:t>FIGURE D-12 </a:t>
            </a:r>
            <a:r>
              <a:rPr lang="en-IN" sz="1400" dirty="0"/>
              <a:t>A recap of Internet communication channels that can assist a systems analyst in online research and communication</a:t>
            </a:r>
            <a:r>
              <a:rPr lang="en-IN" sz="1400" dirty="0" smtClean="0"/>
              <a:t>. Notice </a:t>
            </a:r>
            <a:r>
              <a:rPr lang="en-IN" sz="1400" dirty="0"/>
              <a:t>that each option has advantages and disadvantages.</a:t>
            </a:r>
            <a:endParaRPr lang="en-US" sz="1400" dirty="0"/>
          </a:p>
        </p:txBody>
      </p:sp>
      <p:pic>
        <p:nvPicPr>
          <p:cNvPr id="15362" name="Picture 2" descr="The table provides a recap of the internet communication channels. It consists of 5 columns and 4 rows. The header of column 1 reads resource. The header of column 2 reads possible uses. The header of column 3 reads advantages. The header of column 4 reads disadvantages, and the header of column 5 reads notes. &#10;In row 2, column 1 reads social networking sites, column 2 reads communicating with others who share similar interests, and column 3 reads opens up new resources that can help you personally and professionally. The following content is presented in column 4: Your network can become too large and impersonal. Too much activity can be distracting. Column 5 reads extremely convenient, popular, and no subscription fees.&#10;In row 3, column 1 reads forums, column 2 reads answers to technical questions, advice, and support, and column 3 reads can find information on every conceivable subject — good place to exchange views with other analysts. The following content is presented in column 4: Cumbersome to search through message threads. Need to assess quality of information carefully. Column 5 reads some major search engines allow newsgroup access.&#10;In row 4, column 1 reads newsletters, blogs, and podcasts, column 2 reads good way to follow trends and developments regarding specific IT topics, and column 3 most newsletters, blogs, and podcasts are free to users who can subscribe to specific topics. The following content is presented in column 4: Not interactive, and the amount of information can be overwhelming. Difficult to filter irrelevant items. Column 5 reads some newsletters, blogs, and podcasts are published daily; others weekly or monthly.&#10;" title="FIGURE D-12 A recap of Internet communication channels that can assist a systems analyst in online research and communication. Notice that each option has advantages and disadvantag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3419"/>
          <a:stretch/>
        </p:blipFill>
        <p:spPr bwMode="auto">
          <a:xfrm>
            <a:off x="176080" y="1504156"/>
            <a:ext cx="8791840" cy="392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00099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31</a:t>
            </a:fld>
            <a:endParaRPr lang="en-US" dirty="0"/>
          </a:p>
        </p:txBody>
      </p:sp>
      <p:sp>
        <p:nvSpPr>
          <p:cNvPr id="2" name="Title 1"/>
          <p:cNvSpPr>
            <a:spLocks noGrp="1"/>
          </p:cNvSpPr>
          <p:nvPr>
            <p:ph type="title"/>
          </p:nvPr>
        </p:nvSpPr>
        <p:spPr/>
        <p:txBody>
          <a:bodyPr rtlCol="0">
            <a:normAutofit fontScale="90000"/>
          </a:bodyPr>
          <a:lstStyle/>
          <a:p>
            <a:pPr>
              <a:defRPr/>
            </a:pPr>
            <a:r>
              <a:rPr lang="en-US" dirty="0"/>
              <a:t>Internet Communication Channels </a:t>
            </a:r>
            <a:r>
              <a:rPr lang="en-US" sz="1600" dirty="0"/>
              <a:t>(Cont</a:t>
            </a:r>
            <a:r>
              <a:rPr lang="en-US" sz="1600" dirty="0" smtClean="0"/>
              <a:t>. 7)</a:t>
            </a:r>
            <a:endParaRPr lang="en-US" sz="1300" dirty="0" smtClean="0"/>
          </a:p>
        </p:txBody>
      </p:sp>
      <p:sp>
        <p:nvSpPr>
          <p:cNvPr id="7" name="Rectangle 6"/>
          <p:cNvSpPr/>
          <p:nvPr/>
        </p:nvSpPr>
        <p:spPr>
          <a:xfrm>
            <a:off x="581920" y="5522916"/>
            <a:ext cx="7857231" cy="523220"/>
          </a:xfrm>
          <a:prstGeom prst="rect">
            <a:avLst/>
          </a:prstGeom>
        </p:spPr>
        <p:txBody>
          <a:bodyPr wrap="square">
            <a:spAutoFit/>
          </a:bodyPr>
          <a:lstStyle/>
          <a:p>
            <a:r>
              <a:rPr lang="en-US" sz="1400" b="1" dirty="0" smtClean="0"/>
              <a:t>FIGURE D-12 </a:t>
            </a:r>
            <a:r>
              <a:rPr lang="en-IN" sz="1400" dirty="0"/>
              <a:t>A recap of Internet communication channels that can assist a systems analyst in online research and communication</a:t>
            </a:r>
            <a:r>
              <a:rPr lang="en-IN" sz="1400" dirty="0" smtClean="0"/>
              <a:t>. Notice </a:t>
            </a:r>
            <a:r>
              <a:rPr lang="en-IN" sz="1400" dirty="0"/>
              <a:t>that each option has advantages and disadvantages.</a:t>
            </a:r>
            <a:endParaRPr lang="en-US" sz="1400" dirty="0"/>
          </a:p>
        </p:txBody>
      </p:sp>
      <p:pic>
        <p:nvPicPr>
          <p:cNvPr id="3" name="Picture 2" descr="The table is a continued from the previous slide. It provides a recap of the internet communication channels. It consists of 5 columns and 4 rows. The header of column 1 reads resource. The header of column 2 reads possible uses. The header of column 3 reads advantages. The header of column 4 reads disadvantages, and the header of column 5 reads notes. &#10;In row 2, column 1 reads RSS Feeds, column 2 provide news and updates for readers of online newspapers, magazines, and blogs, column 3 reads convenient way to keep posted on virtually any topic of interest, column 4 reads unless topics are specific, the volume of information might be difficult to sift through, and column 5 reads rapid growth is expected to continue as more users discover this valuable resource.&#10;In row 3, column 1 reads webinars, column 2 reads Internet-based training that can provide an interactive experience, column 3 reads users can plan, schedule, and preregister for online sessions, column 4 reads only available when scheduled — otherwise not interactive, and column 5 reads very popular technique because of convenience and cost-effectiveness.&#10;In row 4, column 1 reads mailing lists, column 2 reads members can exchange information with others about specific topic of interest, column 3 reads messages arrive by email, rather than in the form of bulletin board postings, column 4 reads amount of material might be difficult to read and analyze, and column 5 reads some mailing lists, or listservs, allow members to search archived messages. &#10;" title="FIGURE D-12 A recap of Internet communication channels that can assist a systems analyst in online research and communication. Notice that each option has advantages and disadvantag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82" y="1676400"/>
            <a:ext cx="8915400" cy="3504120"/>
          </a:xfrm>
          <a:prstGeom prst="rect">
            <a:avLst/>
          </a:prstGeom>
        </p:spPr>
      </p:pic>
    </p:spTree>
    <p:extLst>
      <p:ext uri="{BB962C8B-B14F-4D97-AF65-F5344CB8AC3E}">
        <p14:creationId xmlns:p14="http://schemas.microsoft.com/office/powerpoint/2010/main" val="21414340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32</a:t>
            </a:fld>
            <a:endParaRPr lang="en-US" dirty="0"/>
          </a:p>
        </p:txBody>
      </p:sp>
      <p:sp>
        <p:nvSpPr>
          <p:cNvPr id="2" name="Title 1"/>
          <p:cNvSpPr>
            <a:spLocks noGrp="1"/>
          </p:cNvSpPr>
          <p:nvPr>
            <p:ph type="title"/>
          </p:nvPr>
        </p:nvSpPr>
        <p:spPr/>
        <p:txBody>
          <a:bodyPr rtlCol="0">
            <a:normAutofit fontScale="90000"/>
          </a:bodyPr>
          <a:lstStyle/>
          <a:p>
            <a:pPr>
              <a:defRPr/>
            </a:pPr>
            <a:r>
              <a:rPr lang="en-US" dirty="0"/>
              <a:t>Internet Communication Channels </a:t>
            </a:r>
            <a:r>
              <a:rPr lang="en-US" sz="1600" dirty="0"/>
              <a:t>(Cont</a:t>
            </a:r>
            <a:r>
              <a:rPr lang="en-US" sz="1600" dirty="0" smtClean="0"/>
              <a:t>. 8)</a:t>
            </a:r>
            <a:endParaRPr lang="en-US" sz="1300" dirty="0" smtClean="0"/>
          </a:p>
        </p:txBody>
      </p:sp>
      <p:sp>
        <p:nvSpPr>
          <p:cNvPr id="7" name="Rectangle 6"/>
          <p:cNvSpPr/>
          <p:nvPr/>
        </p:nvSpPr>
        <p:spPr>
          <a:xfrm>
            <a:off x="2743200" y="5694370"/>
            <a:ext cx="5695951" cy="738664"/>
          </a:xfrm>
          <a:prstGeom prst="rect">
            <a:avLst/>
          </a:prstGeom>
        </p:spPr>
        <p:txBody>
          <a:bodyPr wrap="square">
            <a:spAutoFit/>
          </a:bodyPr>
          <a:lstStyle/>
          <a:p>
            <a:r>
              <a:rPr lang="en-US" sz="1400" b="1" dirty="0" smtClean="0"/>
              <a:t>FIGURE D-12 </a:t>
            </a:r>
            <a:r>
              <a:rPr lang="en-IN" sz="1400" dirty="0"/>
              <a:t>A recap of Internet communication channels that can assist a systems analyst in online research and communication</a:t>
            </a:r>
            <a:r>
              <a:rPr lang="en-IN" sz="1400" dirty="0" smtClean="0"/>
              <a:t>. Notice </a:t>
            </a:r>
            <a:r>
              <a:rPr lang="en-IN" sz="1400" dirty="0"/>
              <a:t>that each option has advantages and disadvantages.</a:t>
            </a:r>
            <a:endParaRPr lang="en-US" sz="1400" dirty="0"/>
          </a:p>
        </p:txBody>
      </p:sp>
      <p:pic>
        <p:nvPicPr>
          <p:cNvPr id="4" name="Picture 3" descr="The table is a continued from the previous slide. It provides a recap of the internet communication channels. It consists of 5 columns and 4 rows. The header of column 1 reads resource. The header of column 2 reads possible uses. The header of column 3 reads advantages. The header of column 4 reads disadvantages, and the header of column 5 reads notes. &#10;In row 2, column 1 reads Web discussion groups, column 2 reads members form a web-based community regarding topics of common interest, column 3 reads combine many convenient features of forums and mailing lists, column 4 reads although free, these groups usually must be accessed through a Web portal, and column 5 reads Web discussion groups offer a mix of features and convenience. &#10;In row 3, column 1 reads chat rooms, column 2 reads online meeting places where users can interact and converse, and column 3 reads many IT chat rooms attract professionals who are willing to help each other solve problems. The following content is presented in column 4: Discussions take place in real time, which might not be convenient. Dialog might be unfocused and irrelevant to your needs. Column 5 reads many large vendors, such as Microsoft, offer technical chat rooms. &#10;In row 4, column 1 reads instant messaging and text messaging, column 2 reads Users can exchange messages immediately, either online or by cell phone, column 3 reads highly efficient means of real-time communication on topics of interest. Good way to collaborate on team projects, column 4 reads can be distracting to a busy user, and sheer volume of nonessential messages can be a problem, and column 5 reads IM and text messaging have moved beyond the personal desktop and are acceptable business communication tools. &#10;" title="FIGURE D-12 A recap of Internet communication channels that can assist a systems analyst in online research and communication. Notice that each option has advantages and disadvantag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21" y="1398588"/>
            <a:ext cx="8313035" cy="4295782"/>
          </a:xfrm>
          <a:prstGeom prst="rect">
            <a:avLst/>
          </a:prstGeom>
        </p:spPr>
      </p:pic>
    </p:spTree>
    <p:extLst>
      <p:ext uri="{BB962C8B-B14F-4D97-AF65-F5344CB8AC3E}">
        <p14:creationId xmlns:p14="http://schemas.microsoft.com/office/powerpoint/2010/main" val="42034741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534F6CA3-9192-46C9-AAD1-2E4D59A9260C}" type="slidenum">
              <a:rPr lang="en-US"/>
              <a:pPr>
                <a:defRPr/>
              </a:pPr>
              <a:t>33</a:t>
            </a:fld>
            <a:endParaRPr lang="en-US" dirty="0"/>
          </a:p>
        </p:txBody>
      </p:sp>
      <p:sp>
        <p:nvSpPr>
          <p:cNvPr id="56321" name="Title 1"/>
          <p:cNvSpPr>
            <a:spLocks noGrp="1"/>
          </p:cNvSpPr>
          <p:nvPr>
            <p:ph type="title"/>
          </p:nvPr>
        </p:nvSpPr>
        <p:spPr>
          <a:xfrm>
            <a:off x="457200" y="274638"/>
            <a:ext cx="8458200" cy="1143000"/>
          </a:xfrm>
        </p:spPr>
        <p:txBody>
          <a:bodyPr>
            <a:normAutofit fontScale="90000"/>
          </a:bodyPr>
          <a:lstStyle/>
          <a:p>
            <a:pPr eaLnBrk="1" hangingPunct="1"/>
            <a:r>
              <a:rPr lang="en-US" dirty="0" smtClean="0"/>
              <a:t>Information Technology Community Resources</a:t>
            </a:r>
          </a:p>
        </p:txBody>
      </p:sp>
      <p:sp>
        <p:nvSpPr>
          <p:cNvPr id="3" name="Text Placeholder 2"/>
          <p:cNvSpPr>
            <a:spLocks noGrp="1"/>
          </p:cNvSpPr>
          <p:nvPr>
            <p:ph idx="4294967295"/>
          </p:nvPr>
        </p:nvSpPr>
        <p:spPr>
          <a:xfrm>
            <a:off x="685800" y="1481138"/>
            <a:ext cx="8153400" cy="4995862"/>
          </a:xfrm>
        </p:spPr>
        <p:txBody>
          <a:bodyPr rtlCol="0">
            <a:normAutofit/>
          </a:bodyPr>
          <a:lstStyle/>
          <a:p>
            <a:r>
              <a:rPr lang="en-US" dirty="0"/>
              <a:t>The </a:t>
            </a:r>
            <a:r>
              <a:rPr lang="en-US" b="1" dirty="0"/>
              <a:t>IT community </a:t>
            </a:r>
            <a:r>
              <a:rPr lang="en-US" dirty="0" smtClean="0"/>
              <a:t>includes </a:t>
            </a:r>
          </a:p>
          <a:p>
            <a:pPr lvl="1"/>
            <a:r>
              <a:rPr lang="en-US" dirty="0" smtClean="0"/>
              <a:t>Publications </a:t>
            </a:r>
            <a:r>
              <a:rPr lang="en-US" dirty="0"/>
              <a:t>and online </a:t>
            </a:r>
            <a:r>
              <a:rPr lang="en-US" dirty="0" smtClean="0"/>
              <a:t>magazines</a:t>
            </a:r>
          </a:p>
          <a:p>
            <a:pPr lvl="1"/>
            <a:r>
              <a:rPr lang="en-US" dirty="0" smtClean="0"/>
              <a:t>Searchable </a:t>
            </a:r>
            <a:r>
              <a:rPr lang="en-US" dirty="0"/>
              <a:t>databases, </a:t>
            </a:r>
            <a:r>
              <a:rPr lang="en-US" dirty="0" smtClean="0"/>
              <a:t>web-based </a:t>
            </a:r>
            <a:r>
              <a:rPr lang="en-US" dirty="0"/>
              <a:t>discussion groups, and mailing </a:t>
            </a:r>
            <a:r>
              <a:rPr lang="en-US" dirty="0" smtClean="0"/>
              <a:t>lists </a:t>
            </a:r>
          </a:p>
          <a:p>
            <a:r>
              <a:rPr lang="en-US" dirty="0" smtClean="0"/>
              <a:t>Components </a:t>
            </a:r>
            <a:r>
              <a:rPr lang="en-US" dirty="0"/>
              <a:t>of the IT </a:t>
            </a:r>
            <a:r>
              <a:rPr lang="en-US" dirty="0" smtClean="0"/>
              <a:t>community</a:t>
            </a:r>
          </a:p>
          <a:p>
            <a:pPr lvl="1"/>
            <a:r>
              <a:rPr lang="en-US" dirty="0" smtClean="0"/>
              <a:t>Corporate, government, professional, </a:t>
            </a:r>
            <a:r>
              <a:rPr lang="en-US" dirty="0"/>
              <a:t>and online learning </a:t>
            </a:r>
            <a:r>
              <a:rPr lang="en-US" dirty="0" smtClean="0"/>
              <a:t>resources</a:t>
            </a:r>
          </a:p>
          <a:p>
            <a:r>
              <a:rPr lang="en-US" b="1" dirty="0"/>
              <a:t>Corporate Resources</a:t>
            </a:r>
          </a:p>
          <a:p>
            <a:pPr lvl="1"/>
            <a:r>
              <a:rPr lang="en-US" dirty="0" smtClean="0"/>
              <a:t>Provide </a:t>
            </a:r>
            <a:r>
              <a:rPr lang="en-US" dirty="0"/>
              <a:t>general IT knowledge and </a:t>
            </a:r>
            <a:r>
              <a:rPr lang="en-US" dirty="0" smtClean="0"/>
              <a:t>background</a:t>
            </a:r>
          </a:p>
          <a:p>
            <a:pPr lvl="1"/>
            <a:r>
              <a:rPr lang="en-US" dirty="0" smtClean="0"/>
              <a:t>Help </a:t>
            </a:r>
            <a:r>
              <a:rPr lang="en-US" dirty="0"/>
              <a:t>solve specific business challenges</a:t>
            </a:r>
          </a:p>
        </p:txBody>
      </p:sp>
    </p:spTree>
    <p:extLst>
      <p:ext uri="{BB962C8B-B14F-4D97-AF65-F5344CB8AC3E}">
        <p14:creationId xmlns:p14="http://schemas.microsoft.com/office/powerpoint/2010/main" val="18502475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b="1" dirty="0" smtClean="0"/>
              <a:t>Government Resources</a:t>
            </a:r>
          </a:p>
          <a:p>
            <a:pPr lvl="1"/>
            <a:r>
              <a:rPr lang="en-US" dirty="0" smtClean="0"/>
              <a:t>Excellent federal IT resources exist </a:t>
            </a:r>
          </a:p>
          <a:p>
            <a:pPr lvl="1"/>
            <a:endParaRPr lang="en-US" dirty="0" smtClean="0">
              <a:solidFill>
                <a:srgbClr val="00B0F0"/>
              </a:solidFill>
            </a:endParaRPr>
          </a:p>
          <a:p>
            <a:pPr lvl="1"/>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34</a:t>
            </a:fld>
            <a:endParaRPr lang="en-US" dirty="0"/>
          </a:p>
        </p:txBody>
      </p:sp>
      <p:sp>
        <p:nvSpPr>
          <p:cNvPr id="2" name="Title 1"/>
          <p:cNvSpPr>
            <a:spLocks noGrp="1"/>
          </p:cNvSpPr>
          <p:nvPr>
            <p:ph type="title"/>
          </p:nvPr>
        </p:nvSpPr>
        <p:spPr/>
        <p:txBody>
          <a:bodyPr>
            <a:normAutofit fontScale="90000"/>
          </a:bodyPr>
          <a:lstStyle/>
          <a:p>
            <a:r>
              <a:rPr lang="en-US" dirty="0"/>
              <a:t>Information Technology Community </a:t>
            </a:r>
            <a:r>
              <a:rPr lang="en-US" dirty="0" smtClean="0"/>
              <a:t>Resources </a:t>
            </a:r>
            <a:r>
              <a:rPr lang="en-US" sz="1600" dirty="0" smtClean="0"/>
              <a:t>(Cont</a:t>
            </a:r>
            <a:r>
              <a:rPr lang="en-US" sz="1600" dirty="0" smtClean="0"/>
              <a:t>. 1)</a:t>
            </a:r>
            <a:endParaRPr lang="en-US" sz="1600" dirty="0" smtClean="0"/>
          </a:p>
        </p:txBody>
      </p:sp>
      <p:sp>
        <p:nvSpPr>
          <p:cNvPr id="7" name="Rectangle 6"/>
          <p:cNvSpPr/>
          <p:nvPr/>
        </p:nvSpPr>
        <p:spPr>
          <a:xfrm>
            <a:off x="228600" y="3352800"/>
            <a:ext cx="2667000" cy="1723549"/>
          </a:xfrm>
          <a:prstGeom prst="rect">
            <a:avLst/>
          </a:prstGeom>
        </p:spPr>
        <p:txBody>
          <a:bodyPr wrap="square">
            <a:spAutoFit/>
          </a:bodyPr>
          <a:lstStyle/>
          <a:p>
            <a:r>
              <a:rPr lang="en-US" sz="1400" b="1" dirty="0"/>
              <a:t>FIGURE </a:t>
            </a:r>
            <a:r>
              <a:rPr lang="en-US" sz="1400" b="1" dirty="0" smtClean="0"/>
              <a:t>D-13 </a:t>
            </a:r>
            <a:r>
              <a:rPr lang="en-US" sz="1400" dirty="0"/>
              <a:t>The GSA site contains information about federal IT policies</a:t>
            </a:r>
            <a:r>
              <a:rPr lang="en-US" sz="1400" dirty="0" smtClean="0"/>
              <a:t>, news</a:t>
            </a:r>
            <a:r>
              <a:rPr lang="en-US" sz="1400" dirty="0"/>
              <a:t>, and related links. The screen shows a sample from the IT Regulations</a:t>
            </a:r>
            <a:r>
              <a:rPr lang="en-US" sz="1400" dirty="0" smtClean="0"/>
              <a:t>, Guidelines</a:t>
            </a:r>
            <a:r>
              <a:rPr lang="en-US" sz="1400" dirty="0"/>
              <a:t>, and Laws </a:t>
            </a:r>
            <a:r>
              <a:rPr lang="en-US" sz="1400" dirty="0" smtClean="0"/>
              <a:t>section. </a:t>
            </a:r>
          </a:p>
          <a:p>
            <a:r>
              <a:rPr lang="en-IN" sz="800" b="1" dirty="0"/>
              <a:t>Source: </a:t>
            </a:r>
            <a:r>
              <a:rPr lang="en-IN" sz="800" dirty="0"/>
              <a:t>U.S. General Services Administration</a:t>
            </a:r>
            <a:endParaRPr lang="en-US" sz="800" dirty="0"/>
          </a:p>
        </p:txBody>
      </p:sp>
      <p:pic>
        <p:nvPicPr>
          <p:cNvPr id="3" name="Picture 2" descr="The figure is a screenshot of the GSA’s webpage. GSA - U.S General Services Administration is mentioned on top-left corner of the page. There are 4 tabs below the logo, which are labeled what GSA offers, doing business with GSA, learn more, and blog. &#10;There is a horizontal box below the tabs, which consists of four links. The links are home, purchasing programs, technology programs, and IT Schedule 70. &#10;There is a vertical menu on the left side of the page. The menu is titled IT schedule 70 and overview is mentioned below the title. The points listed under overview are what we offer, buy from IT schedule 70, sell through IT schedule 70, training and events, download the solicitation, cloud SIN project, cybersecurity/information assurance project, and government-wide solutions for desktops and laptops. Sell through IT schedule 70 has been highlighted. There is text presented in three levels in the center of the page. The header reads IT schedule 70. The information presented below the header reads as follows: &#10;Innovation information technology products, services and solutions at your fingertips. &#10;IT schedule 70 is the largest, most widely used acquisition vehicle in the federal government. Schedule 70 is an indefinite delivery/indefinite quantity (IDIQ) multiple award schedule, providing direct access to products services and solutions from more than 5,000 certified industry partners. &#10;Why IT schedule 70? Wide variety of products and services. Contractor team arrangements, allowing collaboration. Learn more about what IT schedule 70 offers. &#10;There is an image of a woman touching a screen on the right side of the section. The images of a rectangular box and a world map are projected on the screen. &#10;Below this, content is presented in two columns. &#10;The following content is seen in the first column:&#10;Buy from IT schedule 70&#10;Federal, state, local, and tribal government entities can buy from IT schedule 70.&#10;• How to order&#10;• State and local government ordering &#10;The following content is seen in the second column:&#10;Sell through IT schedule 70&#10;Our industry partners have access to billions of dollars in revenue through IT schedule 70&#10;• How to get a contract&#10;• FAQs for industry partners &#10;On the top right portion of the page, there is a chat now button. The following information is mentioned below it: &#10;Call us at (855) ITaid4U (482-4348), continual weekly service, Sunday 8:00 p.m. to Friday 8:30 p.m.ITCSC@gas.gov, try our need help page&#10;Use our navigator tool&#10;Want to find the best IT contract to meet you requirements? Try our GSA IT solution navigator&#10;Get updates&#10;• Get email updates when this page changes&#10;Great government through technology by Mary Davie&#10;• Schedule 70 cloud special item number (SIN), the cloud one-stop shop (5/18/15) &#10;" title="FIGURE D-13 The GSA site contains information about federal IT policies, news, and related links. The screen shows a sample from the IT Regulations, Guidelines, and Laws sectio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4650" y="2590800"/>
            <a:ext cx="5978159" cy="3632581"/>
          </a:xfrm>
          <a:prstGeom prst="rect">
            <a:avLst/>
          </a:prstGeom>
        </p:spPr>
      </p:pic>
    </p:spTree>
    <p:extLst>
      <p:ext uri="{BB962C8B-B14F-4D97-AF65-F5344CB8AC3E}">
        <p14:creationId xmlns:p14="http://schemas.microsoft.com/office/powerpoint/2010/main" val="10887550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b="1" dirty="0" smtClean="0"/>
              <a:t>Personal and Professional Resources</a:t>
            </a:r>
          </a:p>
          <a:p>
            <a:pPr lvl="1"/>
            <a:r>
              <a:rPr lang="en-IN" dirty="0" smtClean="0"/>
              <a:t>Social networks are considered small virtual communities</a:t>
            </a:r>
          </a:p>
          <a:p>
            <a:pPr lvl="1"/>
            <a:r>
              <a:rPr lang="en-IN" dirty="0" smtClean="0"/>
              <a:t>IT-related associations</a:t>
            </a:r>
          </a:p>
          <a:p>
            <a:pPr lvl="2"/>
            <a:r>
              <a:rPr lang="en-IN" dirty="0" smtClean="0"/>
              <a:t>Membership is inexpensive or free</a:t>
            </a:r>
          </a:p>
          <a:p>
            <a:pPr lvl="2"/>
            <a:r>
              <a:rPr lang="en-IN" dirty="0" smtClean="0"/>
              <a:t>Examples - </a:t>
            </a:r>
            <a:r>
              <a:rPr lang="en-IN" b="1" dirty="0" smtClean="0"/>
              <a:t>Information Technology Association of America (ITAA) </a:t>
            </a:r>
            <a:r>
              <a:rPr lang="en-IN" dirty="0" smtClean="0"/>
              <a:t>and </a:t>
            </a:r>
            <a:r>
              <a:rPr lang="en-IN" b="1" dirty="0" smtClean="0"/>
              <a:t>Association for Computing Machinery (ACM)</a:t>
            </a:r>
          </a:p>
          <a:p>
            <a:pPr lvl="1"/>
            <a:endParaRPr lang="en-IN" dirty="0"/>
          </a:p>
        </p:txBody>
      </p:sp>
      <p:sp>
        <p:nvSpPr>
          <p:cNvPr id="3" name="Slide Number Placeholder 2"/>
          <p:cNvSpPr>
            <a:spLocks noGrp="1"/>
          </p:cNvSpPr>
          <p:nvPr>
            <p:ph type="sldNum" sz="quarter" idx="12"/>
          </p:nvPr>
        </p:nvSpPr>
        <p:spPr/>
        <p:txBody>
          <a:bodyPr/>
          <a:lstStyle/>
          <a:p>
            <a:pPr>
              <a:defRPr/>
            </a:pPr>
            <a:fld id="{EB9CF567-92F2-4868-AE5F-6064AF3DA266}" type="slidenum">
              <a:rPr lang="en-US" smtClean="0"/>
              <a:pPr>
                <a:defRPr/>
              </a:pPr>
              <a:t>35</a:t>
            </a:fld>
            <a:endParaRPr lang="en-US" dirty="0"/>
          </a:p>
        </p:txBody>
      </p:sp>
      <p:sp>
        <p:nvSpPr>
          <p:cNvPr id="4" name="Title 3"/>
          <p:cNvSpPr>
            <a:spLocks noGrp="1"/>
          </p:cNvSpPr>
          <p:nvPr>
            <p:ph type="title"/>
          </p:nvPr>
        </p:nvSpPr>
        <p:spPr/>
        <p:txBody>
          <a:bodyPr>
            <a:normAutofit fontScale="90000"/>
          </a:bodyPr>
          <a:lstStyle/>
          <a:p>
            <a:r>
              <a:rPr lang="en-US" dirty="0"/>
              <a:t>Information Technology Community </a:t>
            </a:r>
            <a:r>
              <a:rPr lang="en-US" dirty="0" smtClean="0"/>
              <a:t>Resources </a:t>
            </a:r>
            <a:r>
              <a:rPr lang="en-US" sz="1600" dirty="0" smtClean="0"/>
              <a:t>(Cont</a:t>
            </a:r>
            <a:r>
              <a:rPr lang="en-US" sz="1600" dirty="0" smtClean="0"/>
              <a:t>. 2)</a:t>
            </a:r>
            <a:endParaRPr lang="en-IN" dirty="0"/>
          </a:p>
        </p:txBody>
      </p:sp>
    </p:spTree>
    <p:extLst>
      <p:ext uri="{BB962C8B-B14F-4D97-AF65-F5344CB8AC3E}">
        <p14:creationId xmlns:p14="http://schemas.microsoft.com/office/powerpoint/2010/main" val="33262733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6545198-DF98-4860-AAF4-4269071BD701}" type="slidenum">
              <a:rPr lang="en-US" smtClean="0"/>
              <a:pPr/>
              <a:t>36</a:t>
            </a:fld>
            <a:endParaRPr lang="en-US" dirty="0"/>
          </a:p>
        </p:txBody>
      </p:sp>
      <p:sp>
        <p:nvSpPr>
          <p:cNvPr id="2" name="Title 1"/>
          <p:cNvSpPr>
            <a:spLocks noGrp="1"/>
          </p:cNvSpPr>
          <p:nvPr>
            <p:ph type="title"/>
          </p:nvPr>
        </p:nvSpPr>
        <p:spPr/>
        <p:txBody>
          <a:bodyPr>
            <a:normAutofit fontScale="90000"/>
          </a:bodyPr>
          <a:lstStyle/>
          <a:p>
            <a:r>
              <a:rPr lang="en-US" dirty="0"/>
              <a:t>Information Technology Community </a:t>
            </a:r>
            <a:r>
              <a:rPr lang="en-US" dirty="0" smtClean="0"/>
              <a:t>Resources </a:t>
            </a:r>
            <a:r>
              <a:rPr lang="en-US" sz="1600" dirty="0" smtClean="0"/>
              <a:t>(Cont</a:t>
            </a:r>
            <a:r>
              <a:rPr lang="en-US" sz="1600" dirty="0" smtClean="0"/>
              <a:t>. 3)</a:t>
            </a:r>
            <a:endParaRPr lang="en-US" sz="1600" dirty="0" smtClean="0"/>
          </a:p>
        </p:txBody>
      </p:sp>
      <p:sp>
        <p:nvSpPr>
          <p:cNvPr id="9" name="Rectangle 8"/>
          <p:cNvSpPr/>
          <p:nvPr/>
        </p:nvSpPr>
        <p:spPr>
          <a:xfrm>
            <a:off x="2743201" y="5761613"/>
            <a:ext cx="6019800" cy="646331"/>
          </a:xfrm>
          <a:prstGeom prst="rect">
            <a:avLst/>
          </a:prstGeom>
        </p:spPr>
        <p:txBody>
          <a:bodyPr wrap="square">
            <a:spAutoFit/>
          </a:bodyPr>
          <a:lstStyle/>
          <a:p>
            <a:r>
              <a:rPr lang="en-US" sz="1400" b="1" dirty="0" smtClean="0"/>
              <a:t>FIGURE D-14 </a:t>
            </a:r>
            <a:r>
              <a:rPr lang="en-IN" sz="1400" dirty="0"/>
              <a:t>The ACM website is one of many resources that a systems analyst can use to keep up </a:t>
            </a:r>
            <a:r>
              <a:rPr lang="en-IN" sz="1400" dirty="0" smtClean="0"/>
              <a:t>with current </a:t>
            </a:r>
            <a:r>
              <a:rPr lang="en-IN" sz="1400" dirty="0"/>
              <a:t>issues, trends, and opportunities</a:t>
            </a:r>
            <a:r>
              <a:rPr lang="en-IN" sz="1400" dirty="0" smtClean="0"/>
              <a:t>.</a:t>
            </a:r>
          </a:p>
          <a:p>
            <a:r>
              <a:rPr lang="en-IN" sz="800" b="1" dirty="0"/>
              <a:t>Source: </a:t>
            </a:r>
            <a:r>
              <a:rPr lang="en-IN" sz="800" dirty="0"/>
              <a:t>ACM, Inc.</a:t>
            </a:r>
            <a:endParaRPr lang="en-US" sz="800" dirty="0"/>
          </a:p>
        </p:txBody>
      </p:sp>
      <p:pic>
        <p:nvPicPr>
          <p:cNvPr id="5" name="Picture 4" descr="This is a screenshot of the webpage of ACM. The ACM logo and with its acronym, association for computer machinery, is mentioned on the top-left corner of the page. The slogan, which reads advancing computing as a science and profession is mentioned next to the logo. There are three buttons on the top-right corner. The buttons are labeled site map, accessibility, and contact. There is a search bar below the buttons. Four links are placed next to each other below the search bar. The links are labeled join, renew, subscribe, and create web account. &#10;There are two tabs on the left side of the page. The tabs are labeled ACM and my ACM. ACM is highlighted. There is a vertical menu below the tabs, which contains 18 sub topics. The topics are as follows: home, special interest groups (SIGs), publications, membership, digital library, libraries, educational activities, learning center, tech packs, career and job center, chapters, conferences, calendar of events, awards, boards and committees, public policy, ACM blogs, and computing news. The banner on the right side of the page reads welcome. The text below the banner reads as follows: &#10;ACM, the world’s largest educational and scientific computing society, delivers resources that advance computing as a science and a profession. ACM provides the computing field’s premier digital library and serves its members and the computing profession with leading-edge publications, conferences, and career resources. &#10;The content below this is mentioned in two columns. The column on the left reads please give your input on ACM’s new website and there is a rectangular box that is labeled advancing computing as a science and profession. The text below the box reads:&#10;ACM is developing a new website to better serve members and the border computing community. Please take few minutes to preview the new website at preview.acm.org. Email us at web-team@acm.org to give us feedback. &#10;The column on the right reads organize an hour of code in your community during CSEdweek, December 7-13 and there is a square box on the left that is labeled hour of code. Beside the box, the text reads computer science education week is aiming to fuel the trend integrating computer science into every school curriculum with the hour of code, December 7-13. The concept behind hour of code is simple: try learning to code for just one hour. Anyone, anywhere can organize an Hour of Code event, and anyone from ages 4 to 104 can try the one-hour tutorials, which are available in 40 languages. This year the Hour of code has set a goal of 100,000 events worldwide, with new tutorials and prizes. Learn more about how to teach an Hour of Code.&#10;" title="FIGURE D-14 The ACM website is one of many resources that a systems analyst can use to keep up with current issues, trends, and opportuniti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454" y="1586046"/>
            <a:ext cx="7281092" cy="4007158"/>
          </a:xfrm>
          <a:prstGeom prst="rect">
            <a:avLst/>
          </a:prstGeom>
        </p:spPr>
      </p:pic>
    </p:spTree>
    <p:extLst>
      <p:ext uri="{BB962C8B-B14F-4D97-AF65-F5344CB8AC3E}">
        <p14:creationId xmlns:p14="http://schemas.microsoft.com/office/powerpoint/2010/main" val="18835408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Autofit/>
          </a:bodyPr>
          <a:lstStyle/>
          <a:p>
            <a:r>
              <a:rPr lang="en-US" b="1" dirty="0" smtClean="0"/>
              <a:t>Online Learning Resources (e-learning) </a:t>
            </a:r>
          </a:p>
          <a:p>
            <a:pPr lvl="1"/>
            <a:r>
              <a:rPr lang="en-US" dirty="0" smtClean="0"/>
              <a:t>Delivery of educational or training content over the public Internet or an intranet</a:t>
            </a:r>
          </a:p>
          <a:p>
            <a:pPr lvl="1"/>
            <a:r>
              <a:rPr lang="en-US" dirty="0" smtClean="0"/>
              <a:t>Benefits </a:t>
            </a:r>
            <a:r>
              <a:rPr lang="en-US" dirty="0"/>
              <a:t>-</a:t>
            </a:r>
            <a:r>
              <a:rPr lang="en-US" dirty="0" smtClean="0"/>
              <a:t> Convenient, economical, and customizable</a:t>
            </a:r>
          </a:p>
          <a:p>
            <a:pPr lvl="1"/>
            <a:r>
              <a:rPr lang="en-US" dirty="0" smtClean="0"/>
              <a:t>Disadvantages</a:t>
            </a:r>
          </a:p>
          <a:p>
            <a:pPr lvl="2"/>
            <a:r>
              <a:rPr lang="en-US" dirty="0" smtClean="0"/>
              <a:t>Lacks face-to-face interaction</a:t>
            </a:r>
          </a:p>
          <a:p>
            <a:pPr lvl="2"/>
            <a:r>
              <a:rPr lang="en-US" dirty="0" smtClean="0"/>
              <a:t>Interface </a:t>
            </a:r>
            <a:r>
              <a:rPr lang="en-US" dirty="0"/>
              <a:t>in an online learning experience </a:t>
            </a:r>
            <a:r>
              <a:rPr lang="en-US" dirty="0" smtClean="0"/>
              <a:t>may </a:t>
            </a:r>
            <a:r>
              <a:rPr lang="en-US" dirty="0"/>
              <a:t>be a </a:t>
            </a:r>
            <a:r>
              <a:rPr lang="en-US" dirty="0" smtClean="0"/>
              <a:t>limitation</a:t>
            </a:r>
          </a:p>
          <a:p>
            <a:pPr lvl="2"/>
            <a:r>
              <a:rPr lang="en-US" dirty="0" smtClean="0"/>
              <a:t>May not be suitable if the content is complicated or unfamiliar to the learner</a:t>
            </a:r>
          </a:p>
          <a:p>
            <a:pPr lvl="2"/>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37</a:t>
            </a:fld>
            <a:endParaRPr lang="en-US" dirty="0"/>
          </a:p>
        </p:txBody>
      </p:sp>
      <p:sp>
        <p:nvSpPr>
          <p:cNvPr id="2" name="Title 1"/>
          <p:cNvSpPr>
            <a:spLocks noGrp="1"/>
          </p:cNvSpPr>
          <p:nvPr>
            <p:ph type="title"/>
          </p:nvPr>
        </p:nvSpPr>
        <p:spPr/>
        <p:txBody>
          <a:bodyPr>
            <a:normAutofit fontScale="90000"/>
          </a:bodyPr>
          <a:lstStyle/>
          <a:p>
            <a:r>
              <a:rPr lang="en-US" dirty="0"/>
              <a:t>Information Technology Community Resources </a:t>
            </a:r>
            <a:r>
              <a:rPr lang="en-US" sz="1600" dirty="0"/>
              <a:t>(Cont</a:t>
            </a:r>
            <a:r>
              <a:rPr lang="en-US" sz="1600" dirty="0" smtClean="0"/>
              <a:t>. 4)</a:t>
            </a:r>
            <a:endParaRPr lang="en-US" sz="1600" dirty="0" smtClean="0"/>
          </a:p>
        </p:txBody>
      </p:sp>
    </p:spTree>
    <p:extLst>
      <p:ext uri="{BB962C8B-B14F-4D97-AF65-F5344CB8AC3E}">
        <p14:creationId xmlns:p14="http://schemas.microsoft.com/office/powerpoint/2010/main" val="7492749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38</a:t>
            </a:fld>
            <a:endParaRPr lang="en-US" dirty="0"/>
          </a:p>
        </p:txBody>
      </p:sp>
      <p:sp>
        <p:nvSpPr>
          <p:cNvPr id="2" name="Title 1"/>
          <p:cNvSpPr>
            <a:spLocks noGrp="1"/>
          </p:cNvSpPr>
          <p:nvPr>
            <p:ph type="title"/>
          </p:nvPr>
        </p:nvSpPr>
        <p:spPr/>
        <p:txBody>
          <a:bodyPr rtlCol="0">
            <a:normAutofit fontScale="90000"/>
          </a:bodyPr>
          <a:lstStyle/>
          <a:p>
            <a:pPr>
              <a:defRPr/>
            </a:pPr>
            <a:r>
              <a:rPr lang="en-US" dirty="0"/>
              <a:t>Information Technology Community Resources </a:t>
            </a:r>
            <a:r>
              <a:rPr lang="en-US" sz="1600" dirty="0"/>
              <a:t>(Cont</a:t>
            </a:r>
            <a:r>
              <a:rPr lang="en-US" sz="1600" dirty="0" smtClean="0"/>
              <a:t>. 5)</a:t>
            </a:r>
            <a:endParaRPr lang="en-US" sz="1300" dirty="0" smtClean="0"/>
          </a:p>
        </p:txBody>
      </p:sp>
      <p:sp>
        <p:nvSpPr>
          <p:cNvPr id="7" name="Rectangle 6"/>
          <p:cNvSpPr/>
          <p:nvPr/>
        </p:nvSpPr>
        <p:spPr>
          <a:xfrm>
            <a:off x="1752600" y="5562600"/>
            <a:ext cx="7077552" cy="738664"/>
          </a:xfrm>
          <a:prstGeom prst="rect">
            <a:avLst/>
          </a:prstGeom>
        </p:spPr>
        <p:txBody>
          <a:bodyPr wrap="square">
            <a:spAutoFit/>
          </a:bodyPr>
          <a:lstStyle/>
          <a:p>
            <a:r>
              <a:rPr lang="en-US" sz="1400" b="1" dirty="0"/>
              <a:t>FIGURE </a:t>
            </a:r>
            <a:r>
              <a:rPr lang="en-US" sz="1400" b="1" dirty="0" smtClean="0"/>
              <a:t>D-15 </a:t>
            </a:r>
            <a:r>
              <a:rPr lang="en-US" sz="1400" dirty="0"/>
              <a:t>A recap of online resources that a systems analyst can use to keep up with current issues and trends in IT. </a:t>
            </a:r>
            <a:r>
              <a:rPr lang="en-US" sz="1400" dirty="0" smtClean="0"/>
              <a:t>Notice that </a:t>
            </a:r>
            <a:r>
              <a:rPr lang="en-US" sz="1400" dirty="0"/>
              <a:t>each option has advantages and </a:t>
            </a:r>
            <a:r>
              <a:rPr lang="en-US" sz="1400" dirty="0" smtClean="0"/>
              <a:t>disadvantages.</a:t>
            </a:r>
            <a:endParaRPr lang="en-US" sz="1400" dirty="0"/>
          </a:p>
        </p:txBody>
      </p:sp>
      <p:pic>
        <p:nvPicPr>
          <p:cNvPr id="3074" name="Picture 2" descr="The table provides a recap of online IT resources. It consists of 5 columns and 3 rows. The header of column 1 reads resource. The header of column 2 reads possible uses. The header of column 3 reads advantages. The header of column 4 reads disadvantages, and the header of column 5 reads notes. &#10;In row 2, column 1 reads corporate resources, column 2 reads specific technical hardware or software help, training opportunities, column 3 reads first stop for troubleshooting proprietary software or hardware, column 4 reads very often an agenda is associated with the site — for example, advocating a particular product or service, and column 5 reads vendor sites contain valuable specific product or solution information (check the site’s FAQs). Many offer newsletters for interested visitors.&#10;In row 3, column 1 reads government resources, column 2 reads Information on IT regulations, column 3 reads wide variety of general topics, from congressional studies to industry-relevant government regulations, column 4 reads not all information can be accessed via the Web — sometimes sites refer to a document number for ordering. Information tends to be general and not always relevant, and column 5 reads suggested sites: Library of Congress, General Accounting Office, Government Computer News.&#10;" title="FIGURE D-15 A recap of online resources that a systems analyst can use to keep up with current issues and trends in IT. Notice that each option has advantages and disadvantag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394" y="1371600"/>
            <a:ext cx="8553979"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96894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39</a:t>
            </a:fld>
            <a:endParaRPr lang="en-US" dirty="0"/>
          </a:p>
        </p:txBody>
      </p:sp>
      <p:sp>
        <p:nvSpPr>
          <p:cNvPr id="2" name="Title 1"/>
          <p:cNvSpPr>
            <a:spLocks noGrp="1"/>
          </p:cNvSpPr>
          <p:nvPr>
            <p:ph type="title"/>
          </p:nvPr>
        </p:nvSpPr>
        <p:spPr/>
        <p:txBody>
          <a:bodyPr rtlCol="0">
            <a:normAutofit fontScale="90000"/>
          </a:bodyPr>
          <a:lstStyle/>
          <a:p>
            <a:pPr>
              <a:defRPr/>
            </a:pPr>
            <a:r>
              <a:rPr lang="en-US" dirty="0"/>
              <a:t>Information Technology Community </a:t>
            </a:r>
            <a:r>
              <a:rPr lang="en-US" dirty="0" smtClean="0"/>
              <a:t>Resources </a:t>
            </a:r>
            <a:r>
              <a:rPr lang="en-US" sz="1600" dirty="0" smtClean="0"/>
              <a:t>(Cont</a:t>
            </a:r>
            <a:r>
              <a:rPr lang="en-US" sz="1600" dirty="0" smtClean="0"/>
              <a:t>. 6)</a:t>
            </a:r>
            <a:endParaRPr lang="en-US" sz="1600" dirty="0" smtClean="0"/>
          </a:p>
        </p:txBody>
      </p:sp>
      <p:sp>
        <p:nvSpPr>
          <p:cNvPr id="7" name="Rectangle 6"/>
          <p:cNvSpPr/>
          <p:nvPr/>
        </p:nvSpPr>
        <p:spPr>
          <a:xfrm>
            <a:off x="152400" y="1752600"/>
            <a:ext cx="1905000" cy="2246769"/>
          </a:xfrm>
          <a:prstGeom prst="rect">
            <a:avLst/>
          </a:prstGeom>
        </p:spPr>
        <p:txBody>
          <a:bodyPr wrap="square">
            <a:spAutoFit/>
          </a:bodyPr>
          <a:lstStyle/>
          <a:p>
            <a:r>
              <a:rPr lang="en-US" sz="1400" b="1" dirty="0"/>
              <a:t>FIGURE D-15 </a:t>
            </a:r>
            <a:r>
              <a:rPr lang="en-US" sz="1400" dirty="0"/>
              <a:t>A recap of online resources that a systems analyst can use to keep up with current issues and trends in IT. Notice </a:t>
            </a:r>
            <a:r>
              <a:rPr lang="en-US" sz="1400" dirty="0" smtClean="0"/>
              <a:t>that each </a:t>
            </a:r>
            <a:r>
              <a:rPr lang="en-US" sz="1400" dirty="0"/>
              <a:t>resource has advantages and disadvantages.</a:t>
            </a:r>
          </a:p>
        </p:txBody>
      </p:sp>
      <p:pic>
        <p:nvPicPr>
          <p:cNvPr id="4098" name="Picture 2" descr="The table provides a recap of online IT resources. It consists of 5 columns and 3 rows. The header of column 1 reads resource. The header of column 2 reads possible uses. The header of column 3 reads advantages. The header of column 4 reads disadvantages, and the header of column 5 reads notes. &#10;In row 2, column 1 reads personal and professional resources, column 2 reads a combination of social networking, access to professional sites, and membership in IT organizations can expand personal and professional resources related to IT ethics, technical issues, and career opportunities, column 3 reads social networking is fun because it involves person-to-person contact. IT industry-related sites often provide valuable links and information on training opportunities, column 4 reads social networking is not a precise tool for specific issues. Conversely, many IT sites are too specialized to be of general interest, and column 5 reads Some IT sites can serve as portals to a collection of online resources.&#10;In row 3, column 1 reads online learning resources, column 2 reads an IT professional needs to stay current in a constantly changing technology environment. Online learning can provide job-specific skills and support for career advancement, column 3 convenient, economical, and customizable. You can participate in training when and where you want, and online learning options are generally less expensive than traditional face-to-face learning, column 4 reads online learning lacks the face-to-face component that some learners find necessary. Learners are less likely to receive focused feedback. Also, the interface in an online learning experience might be a limitation. Online learning might not be the best option if the content is complicated and unfamiliar, and column 5 reads when considering online learning, you must know your personal learning style. You should examine the entire range of options, from individual self-paced instruction with little or no instructor involvement, to inter-active, instructor-led classes.&#10;" title="FIGURE D-15 A recap of online resources that a systems analyst can use to keep up with current issues and trends in IT. Notice that each resource has advantages and disadvantag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3502" y="1547813"/>
            <a:ext cx="7073487" cy="4619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48558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Introduction</a:t>
            </a:r>
          </a:p>
        </p:txBody>
      </p:sp>
      <p:sp>
        <p:nvSpPr>
          <p:cNvPr id="19458" name="Text Placeholder 2"/>
          <p:cNvSpPr>
            <a:spLocks noGrp="1"/>
          </p:cNvSpPr>
          <p:nvPr>
            <p:ph idx="4294967295"/>
          </p:nvPr>
        </p:nvSpPr>
        <p:spPr>
          <a:xfrm>
            <a:off x="457200" y="1417638"/>
            <a:ext cx="8229600" cy="4767262"/>
          </a:xfrm>
        </p:spPr>
        <p:txBody>
          <a:bodyPr>
            <a:noAutofit/>
          </a:bodyPr>
          <a:lstStyle/>
          <a:p>
            <a:r>
              <a:rPr lang="en-US" dirty="0" smtClean="0"/>
              <a:t>The </a:t>
            </a:r>
            <a:r>
              <a:rPr lang="en-US" b="1" dirty="0"/>
              <a:t>Internet </a:t>
            </a:r>
            <a:endParaRPr lang="en-US" dirty="0" smtClean="0"/>
          </a:p>
          <a:p>
            <a:pPr lvl="1"/>
            <a:r>
              <a:rPr lang="en-US" dirty="0" smtClean="0"/>
              <a:t>Provides assistance with </a:t>
            </a:r>
            <a:r>
              <a:rPr lang="en-US" dirty="0"/>
              <a:t>technical problems </a:t>
            </a:r>
            <a:endParaRPr lang="en-US" dirty="0" smtClean="0"/>
          </a:p>
          <a:p>
            <a:pPr lvl="1"/>
            <a:r>
              <a:rPr lang="en-US" dirty="0" smtClean="0"/>
              <a:t>Helps individuals advance their careers</a:t>
            </a:r>
          </a:p>
          <a:p>
            <a:pPr lvl="2"/>
            <a:r>
              <a:rPr lang="en-US" sz="1900" dirty="0" smtClean="0"/>
              <a:t>Provides access to </a:t>
            </a:r>
            <a:r>
              <a:rPr lang="en-US" sz="1900" dirty="0"/>
              <a:t>training, education, and communication with other IT </a:t>
            </a:r>
            <a:r>
              <a:rPr lang="en-US" sz="1900" dirty="0" smtClean="0"/>
              <a:t>professionals</a:t>
            </a:r>
          </a:p>
          <a:p>
            <a:pPr lvl="1"/>
            <a:r>
              <a:rPr lang="en-US" dirty="0" smtClean="0"/>
              <a:t>Provides access to the </a:t>
            </a:r>
            <a:r>
              <a:rPr lang="en-US" b="1" dirty="0" smtClean="0"/>
              <a:t>World</a:t>
            </a:r>
            <a:r>
              <a:rPr lang="en-US" dirty="0" smtClean="0"/>
              <a:t> </a:t>
            </a:r>
            <a:r>
              <a:rPr lang="en-US" b="1" dirty="0" smtClean="0"/>
              <a:t>Wide</a:t>
            </a:r>
            <a:r>
              <a:rPr lang="en-US" dirty="0" smtClean="0"/>
              <a:t> </a:t>
            </a:r>
            <a:r>
              <a:rPr lang="en-US" b="1" dirty="0" smtClean="0"/>
              <a:t>Web </a:t>
            </a:r>
          </a:p>
          <a:p>
            <a:pPr lvl="2"/>
            <a:r>
              <a:rPr lang="en-US" dirty="0" smtClean="0"/>
              <a:t>The </a:t>
            </a:r>
            <a:r>
              <a:rPr lang="en-US" b="1" dirty="0" smtClean="0"/>
              <a:t>web</a:t>
            </a:r>
            <a:r>
              <a:rPr lang="en-US" dirty="0" smtClean="0"/>
              <a:t> contains billions of </a:t>
            </a:r>
            <a:r>
              <a:rPr lang="en-US" b="1" dirty="0" smtClean="0"/>
              <a:t>webpages</a:t>
            </a:r>
            <a:r>
              <a:rPr lang="en-US" dirty="0" smtClean="0"/>
              <a:t>, which are text and multimedia documents</a:t>
            </a:r>
          </a:p>
          <a:p>
            <a:pPr lvl="2"/>
            <a:r>
              <a:rPr lang="en-US" b="1" dirty="0" smtClean="0"/>
              <a:t>Web browser</a:t>
            </a:r>
            <a:r>
              <a:rPr lang="en-US" dirty="0" smtClean="0"/>
              <a:t>: Software </a:t>
            </a:r>
            <a:r>
              <a:rPr lang="en-US" dirty="0"/>
              <a:t>program that </a:t>
            </a:r>
            <a:r>
              <a:rPr lang="en-US" dirty="0" smtClean="0"/>
              <a:t>displays </a:t>
            </a:r>
            <a:r>
              <a:rPr lang="en-US" dirty="0"/>
              <a:t>webpages that are delivered </a:t>
            </a:r>
            <a:r>
              <a:rPr lang="en-US" dirty="0" smtClean="0"/>
              <a:t>by </a:t>
            </a:r>
            <a:r>
              <a:rPr lang="en-US" dirty="0"/>
              <a:t>a </a:t>
            </a:r>
            <a:r>
              <a:rPr lang="en-US" b="1" dirty="0"/>
              <a:t>web</a:t>
            </a:r>
            <a:r>
              <a:rPr lang="en-US" dirty="0"/>
              <a:t> </a:t>
            </a:r>
            <a:r>
              <a:rPr lang="en-US" b="1" dirty="0" smtClean="0"/>
              <a:t>server</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534F6CA3-9192-46C9-AAD1-2E4D59A9260C}" type="slidenum">
              <a:rPr lang="en-US"/>
              <a:pPr>
                <a:defRPr/>
              </a:pPr>
              <a:t>40</a:t>
            </a:fld>
            <a:endParaRPr lang="en-US" dirty="0"/>
          </a:p>
        </p:txBody>
      </p:sp>
      <p:sp>
        <p:nvSpPr>
          <p:cNvPr id="56321" name="Title 1"/>
          <p:cNvSpPr>
            <a:spLocks noGrp="1"/>
          </p:cNvSpPr>
          <p:nvPr>
            <p:ph type="title"/>
          </p:nvPr>
        </p:nvSpPr>
        <p:spPr/>
        <p:txBody>
          <a:bodyPr/>
          <a:lstStyle/>
          <a:p>
            <a:pPr eaLnBrk="1" hangingPunct="1"/>
            <a:r>
              <a:rPr lang="en-US" dirty="0" smtClean="0"/>
              <a:t>Toolkit Summary</a:t>
            </a:r>
          </a:p>
        </p:txBody>
      </p:sp>
      <p:sp>
        <p:nvSpPr>
          <p:cNvPr id="3" name="Text Placeholder 2"/>
          <p:cNvSpPr>
            <a:spLocks noGrp="1"/>
          </p:cNvSpPr>
          <p:nvPr>
            <p:ph idx="4294967295"/>
          </p:nvPr>
        </p:nvSpPr>
        <p:spPr>
          <a:xfrm>
            <a:off x="457200" y="1481138"/>
            <a:ext cx="8229600" cy="4995862"/>
          </a:xfrm>
        </p:spPr>
        <p:txBody>
          <a:bodyPr rtlCol="0">
            <a:normAutofit/>
          </a:bodyPr>
          <a:lstStyle/>
          <a:p>
            <a:r>
              <a:rPr lang="en-US" dirty="0"/>
              <a:t>The Internet </a:t>
            </a:r>
            <a:r>
              <a:rPr lang="en-US" dirty="0" smtClean="0"/>
              <a:t>integrates networks on a worldwide scale</a:t>
            </a:r>
          </a:p>
          <a:p>
            <a:pPr lvl="1"/>
            <a:r>
              <a:rPr lang="en-US" dirty="0" smtClean="0"/>
              <a:t>Allows </a:t>
            </a:r>
            <a:r>
              <a:rPr lang="en-US" dirty="0"/>
              <a:t>access to the World Wide </a:t>
            </a:r>
            <a:r>
              <a:rPr lang="en-US" dirty="0" smtClean="0"/>
              <a:t>Web</a:t>
            </a:r>
          </a:p>
          <a:p>
            <a:r>
              <a:rPr lang="en-US" dirty="0" smtClean="0"/>
              <a:t>An </a:t>
            </a:r>
            <a:r>
              <a:rPr lang="en-US" dirty="0"/>
              <a:t>Internet research strategy should use </a:t>
            </a:r>
            <a:r>
              <a:rPr lang="en-US" dirty="0" smtClean="0"/>
              <a:t>the </a:t>
            </a:r>
            <a:r>
              <a:rPr lang="en-US" dirty="0"/>
              <a:t>four-step </a:t>
            </a:r>
            <a:r>
              <a:rPr lang="en-US" dirty="0" smtClean="0"/>
              <a:t>approach</a:t>
            </a:r>
          </a:p>
          <a:p>
            <a:r>
              <a:rPr lang="en-US" dirty="0" smtClean="0"/>
              <a:t>Primary </a:t>
            </a:r>
            <a:r>
              <a:rPr lang="en-US" dirty="0"/>
              <a:t>research tools </a:t>
            </a:r>
            <a:endParaRPr lang="en-US" dirty="0" smtClean="0"/>
          </a:p>
          <a:p>
            <a:pPr lvl="1"/>
            <a:r>
              <a:rPr lang="en-US" dirty="0" smtClean="0"/>
              <a:t>Search </a:t>
            </a:r>
            <a:r>
              <a:rPr lang="en-US" dirty="0"/>
              <a:t>engines, subject directories, and </a:t>
            </a:r>
            <a:r>
              <a:rPr lang="en-US" dirty="0" smtClean="0"/>
              <a:t>the </a:t>
            </a:r>
            <a:r>
              <a:rPr lang="en-US" dirty="0"/>
              <a:t>invisible </a:t>
            </a:r>
            <a:r>
              <a:rPr lang="en-US" dirty="0" smtClean="0"/>
              <a:t>web</a:t>
            </a:r>
          </a:p>
          <a:p>
            <a:r>
              <a:rPr lang="en-US" dirty="0"/>
              <a:t>Subject directory allows one to access topics by using a </a:t>
            </a:r>
            <a:r>
              <a:rPr lang="en-US" dirty="0" smtClean="0"/>
              <a:t>hierarchy</a:t>
            </a:r>
            <a:endParaRPr lang="en-US" dirty="0"/>
          </a:p>
          <a:p>
            <a:endParaRPr lang="en-US" dirty="0"/>
          </a:p>
        </p:txBody>
      </p:sp>
    </p:spTree>
    <p:extLst>
      <p:ext uri="{BB962C8B-B14F-4D97-AF65-F5344CB8AC3E}">
        <p14:creationId xmlns:p14="http://schemas.microsoft.com/office/powerpoint/2010/main" val="25148465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rtlCol="0">
            <a:noAutofit/>
          </a:bodyPr>
          <a:lstStyle/>
          <a:p>
            <a:pPr>
              <a:spcBef>
                <a:spcPts val="300"/>
              </a:spcBef>
            </a:pPr>
            <a:r>
              <a:rPr lang="en-US" dirty="0" smtClean="0"/>
              <a:t>The </a:t>
            </a:r>
            <a:r>
              <a:rPr lang="en-US" dirty="0"/>
              <a:t>invisible </a:t>
            </a:r>
            <a:r>
              <a:rPr lang="en-US" dirty="0" smtClean="0"/>
              <a:t>web </a:t>
            </a:r>
            <a:r>
              <a:rPr lang="en-US" dirty="0"/>
              <a:t>describes </a:t>
            </a:r>
            <a:r>
              <a:rPr lang="en-US" dirty="0" smtClean="0"/>
              <a:t>text</a:t>
            </a:r>
            <a:r>
              <a:rPr lang="en-US" dirty="0"/>
              <a:t>, graphics, and </a:t>
            </a:r>
            <a:r>
              <a:rPr lang="en-US" dirty="0" smtClean="0"/>
              <a:t>data files </a:t>
            </a:r>
            <a:r>
              <a:rPr lang="en-US" dirty="0"/>
              <a:t>stored in collections that are unreachable by search </a:t>
            </a:r>
            <a:r>
              <a:rPr lang="en-US" dirty="0" smtClean="0"/>
              <a:t>engines</a:t>
            </a:r>
          </a:p>
          <a:p>
            <a:pPr>
              <a:spcBef>
                <a:spcPts val="300"/>
              </a:spcBef>
            </a:pPr>
            <a:r>
              <a:rPr lang="en-US" dirty="0"/>
              <a:t>Many analysts use social networking as </a:t>
            </a:r>
            <a:r>
              <a:rPr lang="en-US" dirty="0" smtClean="0"/>
              <a:t>an online </a:t>
            </a:r>
            <a:r>
              <a:rPr lang="en-US" dirty="0"/>
              <a:t>tool to expand personal and professional </a:t>
            </a:r>
            <a:r>
              <a:rPr lang="en-US" dirty="0" smtClean="0"/>
              <a:t>contacts</a:t>
            </a:r>
          </a:p>
          <a:p>
            <a:pPr>
              <a:spcBef>
                <a:spcPts val="300"/>
              </a:spcBef>
            </a:pPr>
            <a:r>
              <a:rPr lang="en-US" dirty="0"/>
              <a:t>IT professional can use the IT community to research a topic or seek background information</a:t>
            </a:r>
          </a:p>
          <a:p>
            <a:pPr>
              <a:spcBef>
                <a:spcPts val="300"/>
              </a:spcBef>
            </a:pPr>
            <a:r>
              <a:rPr lang="en-US" dirty="0"/>
              <a:t>Online learning helps IT workers to remain current in their chosen </a:t>
            </a:r>
            <a:r>
              <a:rPr lang="en-US" dirty="0" smtClean="0"/>
              <a:t>areas</a:t>
            </a:r>
          </a:p>
          <a:p>
            <a:pPr>
              <a:spcBef>
                <a:spcPts val="300"/>
              </a:spcBef>
            </a:pPr>
            <a:endParaRPr lang="en-US" dirty="0"/>
          </a:p>
        </p:txBody>
      </p:sp>
      <p:sp>
        <p:nvSpPr>
          <p:cNvPr id="6" name="Slide Number Placeholder 5"/>
          <p:cNvSpPr>
            <a:spLocks noGrp="1"/>
          </p:cNvSpPr>
          <p:nvPr>
            <p:ph type="sldNum" sz="quarter" idx="12"/>
          </p:nvPr>
        </p:nvSpPr>
        <p:spPr/>
        <p:txBody>
          <a:bodyPr/>
          <a:lstStyle/>
          <a:p>
            <a:pPr>
              <a:defRPr/>
            </a:pPr>
            <a:fld id="{F0FD7164-DFD5-47FD-8CCF-BCF749ED2AE7}" type="slidenum">
              <a:rPr lang="en-US"/>
              <a:pPr>
                <a:defRPr/>
              </a:pPr>
              <a:t>41</a:t>
            </a:fld>
            <a:endParaRPr lang="en-US" dirty="0"/>
          </a:p>
        </p:txBody>
      </p:sp>
      <p:sp>
        <p:nvSpPr>
          <p:cNvPr id="57345" name="Title 1"/>
          <p:cNvSpPr>
            <a:spLocks noGrp="1"/>
          </p:cNvSpPr>
          <p:nvPr>
            <p:ph type="title"/>
          </p:nvPr>
        </p:nvSpPr>
        <p:spPr/>
        <p:txBody>
          <a:bodyPr/>
          <a:lstStyle/>
          <a:p>
            <a:r>
              <a:rPr lang="en-US" dirty="0"/>
              <a:t>Toolkit Summary </a:t>
            </a:r>
            <a:r>
              <a:rPr lang="en-US" sz="1400" dirty="0"/>
              <a:t>(Cont.)</a:t>
            </a:r>
            <a:endParaRPr lang="en-US" sz="1200" dirty="0" smtClean="0"/>
          </a:p>
        </p:txBody>
      </p:sp>
    </p:spTree>
    <p:extLst>
      <p:ext uri="{BB962C8B-B14F-4D97-AF65-F5344CB8AC3E}">
        <p14:creationId xmlns:p14="http://schemas.microsoft.com/office/powerpoint/2010/main" val="37045770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5</a:t>
            </a:fld>
            <a:endParaRPr lang="en-US" dirty="0"/>
          </a:p>
        </p:txBody>
      </p:sp>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Planning an Internet Research Strategy</a:t>
            </a:r>
          </a:p>
        </p:txBody>
      </p:sp>
      <p:sp>
        <p:nvSpPr>
          <p:cNvPr id="19458" name="Text Placeholder 2"/>
          <p:cNvSpPr>
            <a:spLocks noGrp="1"/>
          </p:cNvSpPr>
          <p:nvPr>
            <p:ph idx="4294967295"/>
          </p:nvPr>
        </p:nvSpPr>
        <p:spPr>
          <a:xfrm>
            <a:off x="415636" y="1481138"/>
            <a:ext cx="8271164" cy="4767262"/>
          </a:xfrm>
        </p:spPr>
        <p:txBody>
          <a:bodyPr>
            <a:normAutofit/>
          </a:bodyPr>
          <a:lstStyle/>
          <a:p>
            <a:r>
              <a:rPr lang="en-US" sz="2800" dirty="0" smtClean="0"/>
              <a:t>A four-step plan can be used to </a:t>
            </a:r>
            <a:r>
              <a:rPr lang="en-US" sz="2800" dirty="0"/>
              <a:t>navigate efficiently </a:t>
            </a:r>
            <a:r>
              <a:rPr lang="en-US" sz="2800" dirty="0" smtClean="0"/>
              <a:t>and confidently toward one’s objectives</a:t>
            </a:r>
            <a:endParaRPr lang="en-US" sz="2800" dirty="0"/>
          </a:p>
          <a:p>
            <a:pPr lvl="1"/>
            <a:r>
              <a:rPr lang="en-US" sz="2400" dirty="0" smtClean="0"/>
              <a:t>Review information requirements</a:t>
            </a:r>
            <a:endParaRPr lang="en-US" sz="2400" dirty="0"/>
          </a:p>
          <a:p>
            <a:pPr lvl="1"/>
            <a:r>
              <a:rPr lang="en-US" sz="2400" dirty="0" smtClean="0"/>
              <a:t>Use </a:t>
            </a:r>
            <a:r>
              <a:rPr lang="en-US" sz="2400" dirty="0"/>
              <a:t>the proper search tools and </a:t>
            </a:r>
            <a:r>
              <a:rPr lang="en-US" sz="2400" dirty="0" smtClean="0"/>
              <a:t>techniques</a:t>
            </a:r>
            <a:endParaRPr lang="en-US" sz="2400" dirty="0"/>
          </a:p>
          <a:p>
            <a:pPr lvl="1"/>
            <a:r>
              <a:rPr lang="en-US" sz="2400" dirty="0" smtClean="0"/>
              <a:t>Evaluate </a:t>
            </a:r>
            <a:r>
              <a:rPr lang="en-US" sz="2400" dirty="0"/>
              <a:t>the </a:t>
            </a:r>
            <a:r>
              <a:rPr lang="en-US" sz="2400" dirty="0" smtClean="0"/>
              <a:t>results</a:t>
            </a:r>
            <a:endParaRPr lang="en-US" sz="2400" dirty="0"/>
          </a:p>
          <a:p>
            <a:pPr lvl="1"/>
            <a:r>
              <a:rPr lang="en-US" sz="2400" dirty="0" smtClean="0"/>
              <a:t>Consider </a:t>
            </a:r>
            <a:r>
              <a:rPr lang="en-US" sz="2400" dirty="0"/>
              <a:t>copyright and data integrity </a:t>
            </a:r>
            <a:r>
              <a:rPr lang="en-US" sz="2400" dirty="0" smtClean="0"/>
              <a:t>issues</a:t>
            </a:r>
            <a:endParaRPr lang="en-US" sz="2000" dirty="0"/>
          </a:p>
        </p:txBody>
      </p:sp>
    </p:spTree>
    <p:extLst>
      <p:ext uri="{BB962C8B-B14F-4D97-AF65-F5344CB8AC3E}">
        <p14:creationId xmlns:p14="http://schemas.microsoft.com/office/powerpoint/2010/main" val="16465630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idx="1"/>
          </p:nvPr>
        </p:nvSpPr>
        <p:spPr/>
        <p:txBody>
          <a:bodyPr/>
          <a:lstStyle/>
          <a:p>
            <a:r>
              <a:rPr lang="en-US" b="1" dirty="0" smtClean="0"/>
              <a:t>Review Your Information Requirements</a:t>
            </a:r>
          </a:p>
          <a:p>
            <a:pPr lvl="1"/>
            <a:r>
              <a:rPr lang="en-US" dirty="0" smtClean="0"/>
              <a:t>Understand what is being searched</a:t>
            </a:r>
          </a:p>
          <a:p>
            <a:pPr lvl="1"/>
            <a:r>
              <a:rPr lang="en-US" dirty="0" smtClean="0"/>
              <a:t>Thinking about the topic helps in conducting a successful search</a:t>
            </a:r>
          </a:p>
          <a:p>
            <a:r>
              <a:rPr lang="en-US" b="1" dirty="0" smtClean="0"/>
              <a:t>Use the Proper Search Tools and Techniques</a:t>
            </a:r>
          </a:p>
          <a:p>
            <a:pPr lvl="1"/>
            <a:r>
              <a:rPr lang="en-US" dirty="0" smtClean="0"/>
              <a:t>Decisions need to be made on selecting:</a:t>
            </a:r>
          </a:p>
          <a:p>
            <a:pPr lvl="2"/>
            <a:r>
              <a:rPr lang="en-US" dirty="0" smtClean="0"/>
              <a:t>Search engines or subject directories</a:t>
            </a:r>
          </a:p>
          <a:p>
            <a:pPr lvl="2"/>
            <a:r>
              <a:rPr lang="en-US" dirty="0" smtClean="0"/>
              <a:t>Commercial sites, IT publications, professional associations, forums, or other areas</a:t>
            </a:r>
          </a:p>
          <a:p>
            <a:pPr lvl="1"/>
            <a:r>
              <a:rPr lang="en-US" dirty="0" smtClean="0"/>
              <a:t>Expertise in using Internet tools and resources increases with experience</a:t>
            </a:r>
          </a:p>
        </p:txBody>
      </p:sp>
      <p:sp>
        <p:nvSpPr>
          <p:cNvPr id="6" name="Slide Number Placeholder 5"/>
          <p:cNvSpPr>
            <a:spLocks noGrp="1"/>
          </p:cNvSpPr>
          <p:nvPr>
            <p:ph type="sldNum" sz="quarter" idx="12"/>
          </p:nvPr>
        </p:nvSpPr>
        <p:spPr/>
        <p:txBody>
          <a:bodyPr/>
          <a:lstStyle/>
          <a:p>
            <a:fld id="{36545198-DF98-4860-AAF4-4269071BD701}" type="slidenum">
              <a:rPr lang="en-US" smtClean="0"/>
              <a:pPr/>
              <a:t>6</a:t>
            </a:fld>
            <a:endParaRPr lang="en-US" dirty="0"/>
          </a:p>
        </p:txBody>
      </p:sp>
      <p:sp>
        <p:nvSpPr>
          <p:cNvPr id="2" name="Title 1"/>
          <p:cNvSpPr>
            <a:spLocks noGrp="1"/>
          </p:cNvSpPr>
          <p:nvPr>
            <p:ph type="title"/>
          </p:nvPr>
        </p:nvSpPr>
        <p:spPr/>
        <p:txBody>
          <a:bodyPr>
            <a:normAutofit fontScale="90000"/>
          </a:bodyPr>
          <a:lstStyle/>
          <a:p>
            <a:r>
              <a:rPr lang="en-US" dirty="0" smtClean="0"/>
              <a:t>Planning an Internet Research Strategy </a:t>
            </a:r>
            <a:r>
              <a:rPr lang="en-US" sz="1600" dirty="0" smtClean="0"/>
              <a:t>(Cont</a:t>
            </a:r>
            <a:r>
              <a:rPr lang="en-US" sz="1600" dirty="0" smtClean="0"/>
              <a:t>. 1)</a:t>
            </a:r>
            <a:endParaRPr lang="en-US" sz="1600" dirty="0" smtClean="0"/>
          </a:p>
        </p:txBody>
      </p:sp>
    </p:spTree>
    <p:extLst>
      <p:ext uri="{BB962C8B-B14F-4D97-AF65-F5344CB8AC3E}">
        <p14:creationId xmlns:p14="http://schemas.microsoft.com/office/powerpoint/2010/main" val="36347444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idx="1"/>
          </p:nvPr>
        </p:nvSpPr>
        <p:spPr/>
        <p:txBody>
          <a:bodyPr>
            <a:noAutofit/>
          </a:bodyPr>
          <a:lstStyle/>
          <a:p>
            <a:r>
              <a:rPr lang="en-US" b="1" dirty="0" smtClean="0"/>
              <a:t>Evaluate the Results</a:t>
            </a:r>
          </a:p>
          <a:p>
            <a:pPr lvl="1"/>
            <a:r>
              <a:rPr lang="en-US" dirty="0" smtClean="0"/>
              <a:t>Ask questions when accessing content</a:t>
            </a:r>
          </a:p>
          <a:p>
            <a:pPr lvl="2"/>
            <a:r>
              <a:rPr lang="en-US" dirty="0" smtClean="0"/>
              <a:t>Is the author identifiable and an expert on the subject?</a:t>
            </a:r>
          </a:p>
          <a:p>
            <a:pPr lvl="2"/>
            <a:r>
              <a:rPr lang="en-US" dirty="0" smtClean="0"/>
              <a:t>Does the information come from a commercial source that is offering its </a:t>
            </a:r>
            <a:r>
              <a:rPr lang="en-US" smtClean="0"/>
              <a:t>own solution?</a:t>
            </a:r>
            <a:endParaRPr lang="en-US" dirty="0" smtClean="0"/>
          </a:p>
          <a:p>
            <a:pPr lvl="2"/>
            <a:r>
              <a:rPr lang="en-US" dirty="0" smtClean="0"/>
              <a:t>Is the information specific enough? </a:t>
            </a:r>
          </a:p>
          <a:p>
            <a:pPr lvl="2"/>
            <a:r>
              <a:rPr lang="en-US" dirty="0" smtClean="0"/>
              <a:t>How old is the information? Is the topic static or dynamic? </a:t>
            </a:r>
          </a:p>
          <a:p>
            <a:pPr lvl="2"/>
            <a:r>
              <a:rPr lang="en-US" dirty="0" smtClean="0"/>
              <a:t>Is the information easy to access and navigate?</a:t>
            </a:r>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7</a:t>
            </a:fld>
            <a:endParaRPr lang="en-US" dirty="0"/>
          </a:p>
        </p:txBody>
      </p:sp>
      <p:sp>
        <p:nvSpPr>
          <p:cNvPr id="2" name="Title 1"/>
          <p:cNvSpPr>
            <a:spLocks noGrp="1"/>
          </p:cNvSpPr>
          <p:nvPr>
            <p:ph type="title"/>
          </p:nvPr>
        </p:nvSpPr>
        <p:spPr/>
        <p:txBody>
          <a:bodyPr>
            <a:normAutofit fontScale="90000"/>
          </a:bodyPr>
          <a:lstStyle/>
          <a:p>
            <a:r>
              <a:rPr lang="en-US" dirty="0" smtClean="0"/>
              <a:t>Planning an Internet Research Strategy </a:t>
            </a:r>
            <a:r>
              <a:rPr lang="en-US" sz="1600" dirty="0" smtClean="0"/>
              <a:t>(Cont</a:t>
            </a:r>
            <a:r>
              <a:rPr lang="en-US" sz="1600" dirty="0" smtClean="0"/>
              <a:t>. 2)</a:t>
            </a:r>
            <a:endParaRPr lang="en-US" sz="1600" dirty="0" smtClean="0"/>
          </a:p>
        </p:txBody>
      </p:sp>
    </p:spTree>
    <p:extLst>
      <p:ext uri="{BB962C8B-B14F-4D97-AF65-F5344CB8AC3E}">
        <p14:creationId xmlns:p14="http://schemas.microsoft.com/office/powerpoint/2010/main" val="17484182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idx="1"/>
          </p:nvPr>
        </p:nvSpPr>
        <p:spPr/>
        <p:txBody>
          <a:bodyPr/>
          <a:lstStyle/>
          <a:p>
            <a:r>
              <a:rPr lang="en-US" b="1" dirty="0" smtClean="0"/>
              <a:t>Consider Copyright and Data Integrity Issues</a:t>
            </a:r>
          </a:p>
          <a:p>
            <a:pPr lvl="1"/>
            <a:r>
              <a:rPr lang="en-US" dirty="0" smtClean="0"/>
              <a:t>Before copying or downloading search results, ensure that:</a:t>
            </a:r>
          </a:p>
          <a:p>
            <a:pPr lvl="2"/>
            <a:r>
              <a:rPr lang="en-US" dirty="0" smtClean="0"/>
              <a:t>The material can legally be used</a:t>
            </a:r>
          </a:p>
          <a:p>
            <a:pPr lvl="2"/>
            <a:r>
              <a:rPr lang="en-US" dirty="0" smtClean="0"/>
              <a:t>Content is free of threats</a:t>
            </a:r>
          </a:p>
          <a:p>
            <a:pPr marL="630936" lvl="2" indent="0">
              <a:buNone/>
            </a:pPr>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8</a:t>
            </a:fld>
            <a:endParaRPr lang="en-US" dirty="0"/>
          </a:p>
        </p:txBody>
      </p:sp>
      <p:sp>
        <p:nvSpPr>
          <p:cNvPr id="2" name="Title 1"/>
          <p:cNvSpPr>
            <a:spLocks noGrp="1"/>
          </p:cNvSpPr>
          <p:nvPr>
            <p:ph type="title"/>
          </p:nvPr>
        </p:nvSpPr>
        <p:spPr/>
        <p:txBody>
          <a:bodyPr>
            <a:normAutofit fontScale="90000"/>
          </a:bodyPr>
          <a:lstStyle/>
          <a:p>
            <a:r>
              <a:rPr lang="en-US" dirty="0" smtClean="0"/>
              <a:t>Planning an Internet Research Strategy </a:t>
            </a:r>
            <a:r>
              <a:rPr lang="en-US" sz="1600" dirty="0" smtClean="0"/>
              <a:t>(Cont</a:t>
            </a:r>
            <a:r>
              <a:rPr lang="en-US" sz="1600" dirty="0" smtClean="0"/>
              <a:t>. 3)</a:t>
            </a:r>
            <a:endParaRPr lang="en-US" sz="1600" dirty="0" smtClean="0"/>
          </a:p>
        </p:txBody>
      </p:sp>
    </p:spTree>
    <p:extLst>
      <p:ext uri="{BB962C8B-B14F-4D97-AF65-F5344CB8AC3E}">
        <p14:creationId xmlns:p14="http://schemas.microsoft.com/office/powerpoint/2010/main" val="31658016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9</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Search Basics</a:t>
            </a:r>
          </a:p>
        </p:txBody>
      </p:sp>
      <p:sp>
        <p:nvSpPr>
          <p:cNvPr id="5" name="Content Placeholder 4"/>
          <p:cNvSpPr>
            <a:spLocks noGrp="1"/>
          </p:cNvSpPr>
          <p:nvPr>
            <p:ph idx="4294967295"/>
          </p:nvPr>
        </p:nvSpPr>
        <p:spPr>
          <a:xfrm>
            <a:off x="415925" y="1481138"/>
            <a:ext cx="8270875" cy="4767262"/>
          </a:xfrm>
        </p:spPr>
        <p:txBody>
          <a:bodyPr>
            <a:noAutofit/>
          </a:bodyPr>
          <a:lstStyle/>
          <a:p>
            <a:pPr>
              <a:spcBef>
                <a:spcPts val="200"/>
              </a:spcBef>
            </a:pPr>
            <a:r>
              <a:rPr lang="en-US" b="1" dirty="0" smtClean="0"/>
              <a:t>Search</a:t>
            </a:r>
            <a:r>
              <a:rPr lang="en-US" dirty="0" smtClean="0"/>
              <a:t> </a:t>
            </a:r>
            <a:r>
              <a:rPr lang="en-US" b="1" dirty="0" smtClean="0"/>
              <a:t>engine</a:t>
            </a:r>
            <a:r>
              <a:rPr lang="en-US" dirty="0" smtClean="0"/>
              <a:t>: Application that uses </a:t>
            </a:r>
            <a:r>
              <a:rPr lang="en-US" dirty="0"/>
              <a:t>key words and phrases to locate information on the </a:t>
            </a:r>
            <a:r>
              <a:rPr lang="en-US" dirty="0" smtClean="0"/>
              <a:t>Internet</a:t>
            </a:r>
          </a:p>
          <a:p>
            <a:pPr lvl="1">
              <a:spcBef>
                <a:spcPts val="200"/>
              </a:spcBef>
            </a:pPr>
            <a:r>
              <a:rPr lang="en-US" b="1" dirty="0" smtClean="0"/>
              <a:t>Meta-search</a:t>
            </a:r>
            <a:r>
              <a:rPr lang="en-US" dirty="0" smtClean="0"/>
              <a:t> </a:t>
            </a:r>
            <a:r>
              <a:rPr lang="en-US" b="1" dirty="0" smtClean="0"/>
              <a:t>engine</a:t>
            </a:r>
            <a:r>
              <a:rPr lang="en-US" dirty="0" smtClean="0"/>
              <a:t>: Applies multiple search engines simultaneously</a:t>
            </a:r>
          </a:p>
          <a:p>
            <a:pPr>
              <a:spcBef>
                <a:spcPts val="200"/>
              </a:spcBef>
            </a:pPr>
            <a:r>
              <a:rPr lang="en-US" dirty="0" smtClean="0"/>
              <a:t>Searching a </a:t>
            </a:r>
            <a:r>
              <a:rPr lang="en-US" b="1" dirty="0" smtClean="0"/>
              <a:t>subject</a:t>
            </a:r>
            <a:r>
              <a:rPr lang="en-US" dirty="0" smtClean="0"/>
              <a:t> or </a:t>
            </a:r>
            <a:r>
              <a:rPr lang="en-US" b="1" dirty="0" smtClean="0"/>
              <a:t>topic</a:t>
            </a:r>
            <a:r>
              <a:rPr lang="en-US" dirty="0" smtClean="0"/>
              <a:t> </a:t>
            </a:r>
            <a:r>
              <a:rPr lang="en-US" b="1" dirty="0" smtClean="0"/>
              <a:t>directory</a:t>
            </a:r>
            <a:r>
              <a:rPr lang="en-US" dirty="0"/>
              <a:t> </a:t>
            </a:r>
            <a:r>
              <a:rPr lang="en-US" dirty="0" smtClean="0"/>
              <a:t>involves using a hierarchy</a:t>
            </a:r>
          </a:p>
          <a:p>
            <a:pPr lvl="1">
              <a:spcBef>
                <a:spcPts val="200"/>
              </a:spcBef>
            </a:pPr>
            <a:r>
              <a:rPr lang="en-US" dirty="0" smtClean="0"/>
              <a:t>Start with a general heading and proceed to more specific topics </a:t>
            </a:r>
          </a:p>
          <a:p>
            <a:pPr>
              <a:spcBef>
                <a:spcPts val="200"/>
              </a:spcBef>
            </a:pPr>
            <a:r>
              <a:rPr lang="en-US" b="1" dirty="0" smtClean="0"/>
              <a:t>Invisible</a:t>
            </a:r>
            <a:r>
              <a:rPr lang="en-US" dirty="0" smtClean="0"/>
              <a:t>,</a:t>
            </a:r>
            <a:r>
              <a:rPr lang="en-US" b="1" dirty="0" smtClean="0"/>
              <a:t> deep</a:t>
            </a:r>
            <a:r>
              <a:rPr lang="en-US" dirty="0" smtClean="0"/>
              <a:t>,</a:t>
            </a:r>
            <a:r>
              <a:rPr lang="en-US" b="1" dirty="0" smtClean="0"/>
              <a:t> </a:t>
            </a:r>
            <a:r>
              <a:rPr lang="en-US" dirty="0" smtClean="0"/>
              <a:t>or</a:t>
            </a:r>
            <a:r>
              <a:rPr lang="en-US" b="1" dirty="0" smtClean="0"/>
              <a:t> hidden web</a:t>
            </a:r>
          </a:p>
          <a:p>
            <a:pPr lvl="1">
              <a:spcBef>
                <a:spcPts val="200"/>
              </a:spcBef>
            </a:pPr>
            <a:r>
              <a:rPr lang="en-US" dirty="0" smtClean="0"/>
              <a:t>Not detected by search engines but can be accessed using other tools and techniques</a:t>
            </a:r>
          </a:p>
          <a:p>
            <a:pPr>
              <a:spcBef>
                <a:spcPts val="200"/>
              </a:spcBef>
            </a:pPr>
            <a:endParaRPr lang="en-US" dirty="0" smtClean="0"/>
          </a:p>
          <a:p>
            <a:pPr>
              <a:spcBef>
                <a:spcPts val="200"/>
              </a:spcBef>
            </a:pPr>
            <a:endParaRPr lang="en-IN" dirty="0"/>
          </a:p>
        </p:txBody>
      </p:sp>
    </p:spTree>
    <p:extLst>
      <p:ext uri="{BB962C8B-B14F-4D97-AF65-F5344CB8AC3E}">
        <p14:creationId xmlns:p14="http://schemas.microsoft.com/office/powerpoint/2010/main" val="30286705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4290</TotalTime>
  <Words>2126</Words>
  <Application>Microsoft Office PowerPoint</Application>
  <PresentationFormat>On-screen Show (4:3)</PresentationFormat>
  <Paragraphs>301</Paragraphs>
  <Slides>41</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Lucida Sans Unicode</vt:lpstr>
      <vt:lpstr>Times New Roman</vt:lpstr>
      <vt:lpstr>Verdana</vt:lpstr>
      <vt:lpstr>Wingdings 2</vt:lpstr>
      <vt:lpstr>Wingdings 3</vt:lpstr>
      <vt:lpstr>Concourse</vt:lpstr>
      <vt:lpstr>Systems Analysis and Design 11th Edition</vt:lpstr>
      <vt:lpstr>Chapter Objectives </vt:lpstr>
      <vt:lpstr>Chapter Objectives (Cont.) </vt:lpstr>
      <vt:lpstr>Introduction</vt:lpstr>
      <vt:lpstr>Planning an Internet Research Strategy</vt:lpstr>
      <vt:lpstr>Planning an Internet Research Strategy (Cont. 1)</vt:lpstr>
      <vt:lpstr>Planning an Internet Research Strategy (Cont. 2)</vt:lpstr>
      <vt:lpstr>Planning an Internet Research Strategy (Cont. 3)</vt:lpstr>
      <vt:lpstr>Search Basics</vt:lpstr>
      <vt:lpstr>Search Engines</vt:lpstr>
      <vt:lpstr>Search Engines (Cont. 1)</vt:lpstr>
      <vt:lpstr>Search Engines (Cont. 2)</vt:lpstr>
      <vt:lpstr>Search Engines (Cont. 3)</vt:lpstr>
      <vt:lpstr>Search Engines (Cont. 4)</vt:lpstr>
      <vt:lpstr>Search Engines (Cont. 5)</vt:lpstr>
      <vt:lpstr>Search Engines (Cont. 6)</vt:lpstr>
      <vt:lpstr>Search Engines (Cont. 7)</vt:lpstr>
      <vt:lpstr>Subject Directories</vt:lpstr>
      <vt:lpstr>Subject Directories (Cont.)</vt:lpstr>
      <vt:lpstr>The Invisible Web</vt:lpstr>
      <vt:lpstr>The Invisible Web (Cont. 1)</vt:lpstr>
      <vt:lpstr>The Invisible Web (Cont. 2)</vt:lpstr>
      <vt:lpstr>The Invisible Web (Cont. 3)</vt:lpstr>
      <vt:lpstr>Internet Communication Channels</vt:lpstr>
      <vt:lpstr>Internet Communication Channels (Cont. 1)</vt:lpstr>
      <vt:lpstr>Internet Communication Channels (Cont. 2)</vt:lpstr>
      <vt:lpstr>Internet Communication Channels (Cont. 3)</vt:lpstr>
      <vt:lpstr>Internet Communication Channels (Cont. 4)</vt:lpstr>
      <vt:lpstr>Internet Communication Channels (Cont. 5)</vt:lpstr>
      <vt:lpstr>Internet Communication Channels (Cont. 6)</vt:lpstr>
      <vt:lpstr>Internet Communication Channels (Cont. 7)</vt:lpstr>
      <vt:lpstr>Internet Communication Channels (Cont. 8)</vt:lpstr>
      <vt:lpstr>Information Technology Community Resources</vt:lpstr>
      <vt:lpstr>Information Technology Community Resources (Cont. 1)</vt:lpstr>
      <vt:lpstr>Information Technology Community Resources (Cont. 2)</vt:lpstr>
      <vt:lpstr>Information Technology Community Resources (Cont. 3)</vt:lpstr>
      <vt:lpstr>Information Technology Community Resources (Cont. 4)</vt:lpstr>
      <vt:lpstr>Information Technology Community Resources (Cont. 5)</vt:lpstr>
      <vt:lpstr>Information Technology Community Resources (Cont. 6)</vt:lpstr>
      <vt:lpstr>Toolkit Summary</vt:lpstr>
      <vt:lpstr>Toolkit Summary (Cont.)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renger</dc:creator>
  <cp:lastModifiedBy>Bhavana Balaji</cp:lastModifiedBy>
  <cp:revision>445</cp:revision>
  <dcterms:created xsi:type="dcterms:W3CDTF">2009-02-03T18:32:10Z</dcterms:created>
  <dcterms:modified xsi:type="dcterms:W3CDTF">2015-12-10T07:37:44Z</dcterms:modified>
</cp:coreProperties>
</file>